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3"/>
  </p:notesMasterIdLst>
  <p:sldIdLst>
    <p:sldId id="256" r:id="rId2"/>
    <p:sldId id="450" r:id="rId3"/>
    <p:sldId id="473" r:id="rId4"/>
    <p:sldId id="469" r:id="rId5"/>
    <p:sldId id="484" r:id="rId6"/>
    <p:sldId id="462" r:id="rId7"/>
    <p:sldId id="467" r:id="rId8"/>
    <p:sldId id="485" r:id="rId9"/>
    <p:sldId id="483" r:id="rId10"/>
    <p:sldId id="445" r:id="rId11"/>
    <p:sldId id="470" r:id="rId12"/>
    <p:sldId id="472" r:id="rId13"/>
    <p:sldId id="410" r:id="rId14"/>
    <p:sldId id="411" r:id="rId15"/>
    <p:sldId id="471" r:id="rId16"/>
    <p:sldId id="466" r:id="rId17"/>
    <p:sldId id="480" r:id="rId18"/>
    <p:sldId id="481" r:id="rId19"/>
    <p:sldId id="482" r:id="rId20"/>
    <p:sldId id="428" r:id="rId21"/>
    <p:sldId id="42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Raelene" initials="HR" lastIdx="4" clrIdx="0">
    <p:extLst>
      <p:ext uri="{19B8F6BF-5375-455C-9EA6-DF929625EA0E}">
        <p15:presenceInfo xmlns:p15="http://schemas.microsoft.com/office/powerpoint/2012/main" userId="1840dcd7c76d7f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803" autoAdjust="0"/>
    <p:restoredTop sz="95921"/>
  </p:normalViewPr>
  <p:slideViewPr>
    <p:cSldViewPr snapToGrid="0">
      <p:cViewPr>
        <p:scale>
          <a:sx n="102" d="100"/>
          <a:sy n="102" d="100"/>
        </p:scale>
        <p:origin x="544"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Balanced</a:t>
            </a:r>
            <a:r>
              <a:rPr lang="en-US" baseline="0" dirty="0"/>
              <a:t> Dataset</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2423-C248-8024-31621FC7330C}"/>
            </c:ext>
          </c:extLst>
        </c:ser>
        <c:ser>
          <c:idx val="1"/>
          <c:order val="1"/>
          <c:tx>
            <c:strRef>
              <c:f>Sheet1!$C$1</c:f>
              <c:strCache>
                <c:ptCount val="1"/>
                <c:pt idx="0">
                  <c:v>Duplicate</c:v>
                </c:pt>
              </c:strCache>
            </c:strRef>
          </c:tx>
          <c:spPr>
            <a:solidFill>
              <a:schemeClr val="accent3"/>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4-2423-C248-8024-31621FC7330C}"/>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Sheet1!$C$2:$C$3</c:f>
              <c:numCache>
                <c:formatCode>General</c:formatCode>
                <c:ptCount val="2"/>
                <c:pt idx="0">
                  <c:v>1760</c:v>
                </c:pt>
                <c:pt idx="1">
                  <c:v>0</c:v>
                </c:pt>
              </c:numCache>
            </c:numRef>
          </c:val>
          <c:extLst>
            <c:ext xmlns:c16="http://schemas.microsoft.com/office/drawing/2014/chart" uri="{C3380CC4-5D6E-409C-BE32-E72D297353CC}">
              <c16:uniqueId val="{00000001-2423-C248-8024-31621FC7330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Original</a:t>
            </a:r>
            <a:r>
              <a:rPr lang="en-US" baseline="0" dirty="0"/>
              <a:t> Dataset</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AC40-0446-8E2D-50DF824F36E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max val="4000"/>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r>
              <a:rPr lang="en-US" b="1"/>
              <a:t>Evaluation Methods</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 score</c:v>
                </c:pt>
              </c:strCache>
            </c:strRef>
          </c:cat>
          <c:val>
            <c:numRef>
              <c:f>Sheet1!$B$2:$B$5</c:f>
              <c:numCache>
                <c:formatCode>0.00</c:formatCode>
                <c:ptCount val="4"/>
                <c:pt idx="0">
                  <c:v>0.67030000000000001</c:v>
                </c:pt>
                <c:pt idx="1">
                  <c:v>0.54549999999999998</c:v>
                </c:pt>
                <c:pt idx="2">
                  <c:v>0.56040000000000001</c:v>
                </c:pt>
                <c:pt idx="3">
                  <c:v>0.55279999999999996</c:v>
                </c:pt>
              </c:numCache>
            </c:numRef>
          </c:val>
          <c:extLst>
            <c:ext xmlns:c16="http://schemas.microsoft.com/office/drawing/2014/chart" uri="{C3380CC4-5D6E-409C-BE32-E72D297353CC}">
              <c16:uniqueId val="{00000000-107D-B948-AAF6-9D85E97A6962}"/>
            </c:ext>
          </c:extLst>
        </c:ser>
        <c:ser>
          <c:idx val="1"/>
          <c:order val="1"/>
          <c:tx>
            <c:strRef>
              <c:f>Sheet1!$C$1</c:f>
              <c:strCache>
                <c:ptCount val="1"/>
                <c:pt idx="0">
                  <c:v>Base + special-feature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 score</c:v>
                </c:pt>
              </c:strCache>
            </c:strRef>
          </c:cat>
          <c:val>
            <c:numRef>
              <c:f>Sheet1!$C$2:$C$5</c:f>
              <c:numCache>
                <c:formatCode>0.00</c:formatCode>
                <c:ptCount val="4"/>
                <c:pt idx="0">
                  <c:v>0.73450000000000004</c:v>
                </c:pt>
                <c:pt idx="1">
                  <c:v>0.63639999999999997</c:v>
                </c:pt>
                <c:pt idx="2">
                  <c:v>0.64670000000000005</c:v>
                </c:pt>
                <c:pt idx="3">
                  <c:v>0.64149999999999996</c:v>
                </c:pt>
              </c:numCache>
            </c:numRef>
          </c:val>
          <c:extLst>
            <c:ext xmlns:c16="http://schemas.microsoft.com/office/drawing/2014/chart" uri="{C3380CC4-5D6E-409C-BE32-E72D297353CC}">
              <c16:uniqueId val="{00000001-107D-B948-AAF6-9D85E97A6962}"/>
            </c:ext>
          </c:extLst>
        </c:ser>
        <c:ser>
          <c:idx val="2"/>
          <c:order val="2"/>
          <c:tx>
            <c:strRef>
              <c:f>Sheet1!$D$1</c:f>
              <c:strCache>
                <c:ptCount val="1"/>
                <c:pt idx="0">
                  <c:v>Base + cross-features</c:v>
                </c:pt>
              </c:strCache>
            </c:strRef>
          </c:tx>
          <c:spPr>
            <a:solidFill>
              <a:srgbClr val="FFC000"/>
            </a:solidFill>
            <a:ln>
              <a:noFill/>
            </a:ln>
            <a:effectLst/>
          </c:spPr>
          <c:invertIfNegative val="0"/>
          <c:dLbls>
            <c:delete val="1"/>
          </c:dLbls>
          <c:cat>
            <c:strRef>
              <c:f>Sheet1!$A$2:$A$5</c:f>
              <c:strCache>
                <c:ptCount val="4"/>
                <c:pt idx="0">
                  <c:v>Accuracy</c:v>
                </c:pt>
                <c:pt idx="1">
                  <c:v>Precision</c:v>
                </c:pt>
                <c:pt idx="2">
                  <c:v>Recall</c:v>
                </c:pt>
                <c:pt idx="3">
                  <c:v>F1 score</c:v>
                </c:pt>
              </c:strCache>
            </c:strRef>
          </c:cat>
          <c:val>
            <c:numRef>
              <c:f>Sheet1!$D$2:$D$5</c:f>
              <c:numCache>
                <c:formatCode>0.00</c:formatCode>
                <c:ptCount val="4"/>
                <c:pt idx="0">
                  <c:v>0.67600000000000005</c:v>
                </c:pt>
                <c:pt idx="1">
                  <c:v>0.57750000000000001</c:v>
                </c:pt>
                <c:pt idx="2">
                  <c:v>0.56540000000000001</c:v>
                </c:pt>
                <c:pt idx="3">
                  <c:v>0.57140000000000002</c:v>
                </c:pt>
              </c:numCache>
            </c:numRef>
          </c:val>
          <c:extLst>
            <c:ext xmlns:c16="http://schemas.microsoft.com/office/drawing/2014/chart" uri="{C3380CC4-5D6E-409C-BE32-E72D297353CC}">
              <c16:uniqueId val="{00000002-107D-B948-AAF6-9D85E97A6962}"/>
            </c:ext>
          </c:extLst>
        </c:ser>
        <c:ser>
          <c:idx val="3"/>
          <c:order val="3"/>
          <c:tx>
            <c:strRef>
              <c:f>Sheet1!$E$1</c:f>
              <c:strCache>
                <c:ptCount val="1"/>
                <c:pt idx="0">
                  <c:v>Base + special-feature
+ cross-features</c:v>
                </c:pt>
              </c:strCache>
            </c:strRef>
          </c:tx>
          <c:spPr>
            <a:solidFill>
              <a:srgbClr val="FF0000"/>
            </a:solidFill>
            <a:ln>
              <a:noFill/>
            </a:ln>
            <a:effectLst/>
          </c:spPr>
          <c:invertIfNegative val="0"/>
          <c:dLbls>
            <c:delete val="1"/>
          </c:dLbls>
          <c:cat>
            <c:strRef>
              <c:f>Sheet1!$A$2:$A$5</c:f>
              <c:strCache>
                <c:ptCount val="4"/>
                <c:pt idx="0">
                  <c:v>Accuracy</c:v>
                </c:pt>
                <c:pt idx="1">
                  <c:v>Precision</c:v>
                </c:pt>
                <c:pt idx="2">
                  <c:v>Recall</c:v>
                </c:pt>
                <c:pt idx="3">
                  <c:v>F1 score</c:v>
                </c:pt>
              </c:strCache>
            </c:strRef>
          </c:cat>
          <c:val>
            <c:numRef>
              <c:f>Sheet1!$E$2:$E$5</c:f>
              <c:numCache>
                <c:formatCode>0.00</c:formatCode>
                <c:ptCount val="4"/>
                <c:pt idx="0">
                  <c:v>0.67879999999999996</c:v>
                </c:pt>
                <c:pt idx="1">
                  <c:v>0.5736</c:v>
                </c:pt>
                <c:pt idx="2">
                  <c:v>0.56910000000000005</c:v>
                </c:pt>
                <c:pt idx="3">
                  <c:v>0.57130000000000003</c:v>
                </c:pt>
              </c:numCache>
            </c:numRef>
          </c:val>
          <c:extLst>
            <c:ext xmlns:c16="http://schemas.microsoft.com/office/drawing/2014/chart" uri="{C3380CC4-5D6E-409C-BE32-E72D297353CC}">
              <c16:uniqueId val="{00000004-107D-B948-AAF6-9D85E97A6962}"/>
            </c:ext>
          </c:extLst>
        </c:ser>
        <c:dLbls>
          <c:dLblPos val="outEnd"/>
          <c:showLegendKey val="0"/>
          <c:showVal val="1"/>
          <c:showCatName val="0"/>
          <c:showSerName val="0"/>
          <c:showPercent val="0"/>
          <c:showBubbleSize val="0"/>
        </c:dLbls>
        <c:gapWidth val="219"/>
        <c:overlap val="-27"/>
        <c:axId val="222691663"/>
        <c:axId val="222693295"/>
      </c:barChart>
      <c:catAx>
        <c:axId val="222691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2693295"/>
        <c:crosses val="autoZero"/>
        <c:auto val="1"/>
        <c:lblAlgn val="ctr"/>
        <c:lblOffset val="100"/>
        <c:noMultiLvlLbl val="0"/>
      </c:catAx>
      <c:valAx>
        <c:axId val="222693295"/>
        <c:scaling>
          <c:orientation val="minMax"/>
          <c:min val="0.5"/>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2691663"/>
        <c:crosses val="autoZero"/>
        <c:crossBetween val="between"/>
      </c:valAx>
      <c:spPr>
        <a:noFill/>
        <a:ln>
          <a:noFill/>
        </a:ln>
        <a:effectLst/>
      </c:spPr>
    </c:plotArea>
    <c:legend>
      <c:legendPos val="b"/>
      <c:layout>
        <c:manualLayout>
          <c:xMode val="edge"/>
          <c:yMode val="edge"/>
          <c:x val="1.3295061627230808E-2"/>
          <c:y val="0.8330034822003799"/>
          <c:w val="0.939857756357239"/>
          <c:h val="0.1605993031569498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90000"/>
        <a:alpha val="15000"/>
      </a:schemeClr>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AU"/>
              <a:t>Evaluation Methods</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8739783812285798E-2"/>
          <c:y val="0.13106336981489"/>
          <c:w val="0.94126021618771405"/>
          <c:h val="0.59848669098770402"/>
        </c:manualLayout>
      </c:layout>
      <c:barChart>
        <c:barDir val="col"/>
        <c:grouping val="clustered"/>
        <c:varyColors val="0"/>
        <c:ser>
          <c:idx val="0"/>
          <c:order val="0"/>
          <c:tx>
            <c:strRef>
              <c:f>svm!$B$1</c:f>
              <c:strCache>
                <c:ptCount val="1"/>
                <c:pt idx="0">
                  <c:v>Base</c:v>
                </c:pt>
              </c:strCache>
            </c:strRef>
          </c:tx>
          <c:spPr>
            <a:solidFill>
              <a:srgbClr val="00B0F0"/>
            </a:solidFill>
            <a:ln>
              <a:noFill/>
            </a:ln>
            <a:effectLst/>
          </c:spPr>
          <c:invertIfNegative val="0"/>
          <c:dLbls>
            <c:delete val="1"/>
          </c:dLbls>
          <c:cat>
            <c:strRef>
              <c:f>svm!$A$2:$A$5</c:f>
              <c:strCache>
                <c:ptCount val="4"/>
                <c:pt idx="0">
                  <c:v>Accuracy</c:v>
                </c:pt>
                <c:pt idx="1">
                  <c:v>Precision</c:v>
                </c:pt>
                <c:pt idx="2">
                  <c:v>Recall</c:v>
                </c:pt>
                <c:pt idx="3">
                  <c:v>F1-Score</c:v>
                </c:pt>
              </c:strCache>
            </c:strRef>
          </c:cat>
          <c:val>
            <c:numRef>
              <c:f>svm!$B$2:$B$5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0-85E9-1442-B3BD-1A1C0D833C82}"/>
            </c:ext>
          </c:extLst>
        </c:ser>
        <c:ser>
          <c:idx val="2"/>
          <c:order val="1"/>
          <c:tx>
            <c:strRef>
              <c:f>svm!$D$1</c:f>
              <c:strCache>
                <c:ptCount val="1"/>
                <c:pt idx="0">
                  <c:v>Base+cross-features</c:v>
                </c:pt>
              </c:strCache>
            </c:strRef>
          </c:tx>
          <c:spPr>
            <a:solidFill>
              <a:srgbClr val="FFC000"/>
            </a:solidFill>
            <a:ln>
              <a:noFill/>
            </a:ln>
            <a:effectLst/>
          </c:spPr>
          <c:invertIfNegative val="0"/>
          <c:dLbls>
            <c:delete val="1"/>
          </c:dLbls>
          <c:cat>
            <c:strRef>
              <c:f>svm!$A$2:$A$5</c:f>
              <c:strCache>
                <c:ptCount val="4"/>
                <c:pt idx="0">
                  <c:v>Accuracy</c:v>
                </c:pt>
                <c:pt idx="1">
                  <c:v>Precision</c:v>
                </c:pt>
                <c:pt idx="2">
                  <c:v>Recall</c:v>
                </c:pt>
                <c:pt idx="3">
                  <c:v>F1-Score</c:v>
                </c:pt>
              </c:strCache>
            </c:strRef>
          </c:cat>
          <c:val>
            <c:numRef>
              <c:f>svm!$D$2:$D$5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1-85E9-1442-B3BD-1A1C0D833C82}"/>
            </c:ext>
          </c:extLst>
        </c:ser>
        <c:ser>
          <c:idx val="1"/>
          <c:order val="2"/>
          <c:tx>
            <c:strRef>
              <c:f>svm!$C$1</c:f>
              <c:strCache>
                <c:ptCount val="1"/>
                <c:pt idx="0">
                  <c:v>Base+special-features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svm!$A$2:$A$5</c:f>
              <c:strCache>
                <c:ptCount val="4"/>
                <c:pt idx="0">
                  <c:v>Accuracy</c:v>
                </c:pt>
                <c:pt idx="1">
                  <c:v>Precision</c:v>
                </c:pt>
                <c:pt idx="2">
                  <c:v>Recall</c:v>
                </c:pt>
                <c:pt idx="3">
                  <c:v>F1-Score</c:v>
                </c:pt>
              </c:strCache>
            </c:strRef>
          </c:cat>
          <c:val>
            <c:numRef>
              <c:f>svm!$C$2:$C$5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2-85E9-1442-B3BD-1A1C0D833C82}"/>
            </c:ext>
          </c:extLst>
        </c:ser>
        <c:ser>
          <c:idx val="3"/>
          <c:order val="3"/>
          <c:tx>
            <c:strRef>
              <c:f>svm!$E$1</c:f>
              <c:strCache>
                <c:ptCount val="1"/>
                <c:pt idx="0">
                  <c:v>Base+special-feature+cross-features</c:v>
                </c:pt>
              </c:strCache>
            </c:strRef>
          </c:tx>
          <c:spPr>
            <a:solidFill>
              <a:srgbClr val="FF0000"/>
            </a:solidFill>
            <a:ln>
              <a:noFill/>
            </a:ln>
            <a:effectLst/>
          </c:spPr>
          <c:invertIfNegative val="0"/>
          <c:dPt>
            <c:idx val="2"/>
            <c:invertIfNegative val="0"/>
            <c:bubble3D val="0"/>
            <c:extLst>
              <c:ext xmlns:c16="http://schemas.microsoft.com/office/drawing/2014/chart" uri="{C3380CC4-5D6E-409C-BE32-E72D297353CC}">
                <c16:uniqueId val="{00000003-85E9-1442-B3BD-1A1C0D833C82}"/>
              </c:ext>
            </c:extLst>
          </c:dPt>
          <c:dPt>
            <c:idx val="3"/>
            <c:invertIfNegative val="0"/>
            <c:bubble3D val="0"/>
            <c:extLst>
              <c:ext xmlns:c16="http://schemas.microsoft.com/office/drawing/2014/chart" uri="{C3380CC4-5D6E-409C-BE32-E72D297353CC}">
                <c16:uniqueId val="{00000004-85E9-1442-B3BD-1A1C0D833C82}"/>
              </c:ext>
            </c:extLst>
          </c:dPt>
          <c:dLbls>
            <c:delete val="1"/>
          </c:dLbls>
          <c:cat>
            <c:strRef>
              <c:f>svm!$A$2:$A$5</c:f>
              <c:strCache>
                <c:ptCount val="4"/>
                <c:pt idx="0">
                  <c:v>Accuracy</c:v>
                </c:pt>
                <c:pt idx="1">
                  <c:v>Precision</c:v>
                </c:pt>
                <c:pt idx="2">
                  <c:v>Recall</c:v>
                </c:pt>
                <c:pt idx="3">
                  <c:v>F1-Score</c:v>
                </c:pt>
              </c:strCache>
            </c:strRef>
          </c:cat>
          <c:val>
            <c:numRef>
              <c:f>svm!$E$2:$E$5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5-85E9-1442-B3BD-1A1C0D833C82}"/>
            </c:ext>
          </c:extLst>
        </c:ser>
        <c:dLbls>
          <c:showLegendKey val="0"/>
          <c:showVal val="1"/>
          <c:showCatName val="0"/>
          <c:showSerName val="0"/>
          <c:showPercent val="0"/>
          <c:showBubbleSize val="0"/>
        </c:dLbls>
        <c:gapWidth val="219"/>
        <c:overlap val="-27"/>
        <c:axId val="491492003"/>
        <c:axId val="456892686"/>
      </c:barChart>
      <c:catAx>
        <c:axId val="49149200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456892686"/>
        <c:crosses val="autoZero"/>
        <c:auto val="1"/>
        <c:lblAlgn val="ctr"/>
        <c:lblOffset val="100"/>
        <c:noMultiLvlLbl val="0"/>
      </c:catAx>
      <c:valAx>
        <c:axId val="45689268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491492003"/>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lumMod val="90000"/>
        <a:alpha val="15000"/>
      </a:schemeClr>
    </a:solidFill>
    <a:ln>
      <a:noFill/>
    </a:ln>
    <a:effectLst/>
  </c:spPr>
  <c:txPr>
    <a:bodyPr/>
    <a:lstStyle/>
    <a:p>
      <a:pPr>
        <a:defRPr lang="zh-CN"/>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US"/>
              <a:t>Evaluation Methods</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7640293541236796E-2"/>
          <c:y val="0.14417473293545299"/>
          <c:w val="0.93235970645876298"/>
          <c:h val="0.57735569677994103"/>
        </c:manualLayout>
      </c:layout>
      <c:barChart>
        <c:barDir val="col"/>
        <c:grouping val="clustered"/>
        <c:varyColors val="0"/>
        <c:ser>
          <c:idx val="0"/>
          <c:order val="0"/>
          <c:tx>
            <c:strRef>
              <c:f>Random!$B$1</c:f>
              <c:strCache>
                <c:ptCount val="1"/>
                <c:pt idx="0">
                  <c:v>Base</c:v>
                </c:pt>
              </c:strCache>
            </c:strRef>
          </c:tx>
          <c:spPr>
            <a:solidFill>
              <a:srgbClr val="00B0F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lang="zh-CN" sz="105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Random!$A$2:$A$6</c:f>
              <c:strCache>
                <c:ptCount val="4"/>
                <c:pt idx="0">
                  <c:v>Accuracy</c:v>
                </c:pt>
                <c:pt idx="1">
                  <c:v>Precision</c:v>
                </c:pt>
                <c:pt idx="2">
                  <c:v>Recall</c:v>
                </c:pt>
                <c:pt idx="3">
                  <c:v>F1-Score</c:v>
                </c:pt>
              </c:strCache>
              <c:extLst/>
            </c:strRef>
          </c:cat>
          <c:val>
            <c:numRef>
              <c:f>Random!$B$2:$B$6</c:f>
              <c:numCache>
                <c:formatCode>General</c:formatCode>
                <c:ptCount val="4"/>
                <c:pt idx="0">
                  <c:v>0.83173399999999997</c:v>
                </c:pt>
                <c:pt idx="1">
                  <c:v>0.86170210000000003</c:v>
                </c:pt>
                <c:pt idx="2">
                  <c:v>0.80539700000000003</c:v>
                </c:pt>
                <c:pt idx="3">
                  <c:v>0.83259899999999998</c:v>
                </c:pt>
              </c:numCache>
              <c:extLst/>
            </c:numRef>
          </c:val>
          <c:extLst>
            <c:ext xmlns:c16="http://schemas.microsoft.com/office/drawing/2014/chart" uri="{C3380CC4-5D6E-409C-BE32-E72D297353CC}">
              <c16:uniqueId val="{00000000-D4F3-1C46-ACC0-E97E39AEC6C8}"/>
            </c:ext>
          </c:extLst>
        </c:ser>
        <c:ser>
          <c:idx val="2"/>
          <c:order val="1"/>
          <c:tx>
            <c:strRef>
              <c:f>Random!$D$1</c:f>
              <c:strCache>
                <c:ptCount val="1"/>
                <c:pt idx="0">
                  <c:v>Base+cross-features</c:v>
                </c:pt>
              </c:strCache>
            </c:strRef>
          </c:tx>
          <c:spPr>
            <a:solidFill>
              <a:srgbClr val="FFC000"/>
            </a:solidFill>
            <a:ln>
              <a:noFill/>
            </a:ln>
            <a:effectLst/>
          </c:spPr>
          <c:invertIfNegative val="0"/>
          <c:dLbls>
            <c:delete val="1"/>
          </c:dLbls>
          <c:cat>
            <c:strRef>
              <c:f>Random!$A$2:$A$6</c:f>
              <c:strCache>
                <c:ptCount val="4"/>
                <c:pt idx="0">
                  <c:v>Accuracy</c:v>
                </c:pt>
                <c:pt idx="1">
                  <c:v>Precision</c:v>
                </c:pt>
                <c:pt idx="2">
                  <c:v>Recall</c:v>
                </c:pt>
                <c:pt idx="3">
                  <c:v>F1-Score</c:v>
                </c:pt>
              </c:strCache>
              <c:extLst/>
            </c:strRef>
          </c:cat>
          <c:val>
            <c:numRef>
              <c:f>Random!$D$2:$D$6</c:f>
              <c:numCache>
                <c:formatCode>General</c:formatCode>
                <c:ptCount val="4"/>
                <c:pt idx="0">
                  <c:v>0.81476000000000004</c:v>
                </c:pt>
                <c:pt idx="1">
                  <c:v>0.85410299999999995</c:v>
                </c:pt>
                <c:pt idx="2">
                  <c:v>0.78381999999999996</c:v>
                </c:pt>
                <c:pt idx="3">
                  <c:v>0.81745449999999997</c:v>
                </c:pt>
              </c:numCache>
              <c:extLst/>
            </c:numRef>
          </c:val>
          <c:extLst>
            <c:ext xmlns:c16="http://schemas.microsoft.com/office/drawing/2014/chart" uri="{C3380CC4-5D6E-409C-BE32-E72D297353CC}">
              <c16:uniqueId val="{00000001-D4F3-1C46-ACC0-E97E39AEC6C8}"/>
            </c:ext>
          </c:extLst>
        </c:ser>
        <c:ser>
          <c:idx val="1"/>
          <c:order val="2"/>
          <c:tx>
            <c:strRef>
              <c:f>Random!$C$1</c:f>
              <c:strCache>
                <c:ptCount val="1"/>
                <c:pt idx="0">
                  <c:v>Base+special-features</c:v>
                </c:pt>
              </c:strCache>
            </c:strRef>
          </c:tx>
          <c:spPr>
            <a:solidFill>
              <a:schemeClr val="accent6"/>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Random!$A$2:$A$6</c:f>
              <c:strCache>
                <c:ptCount val="4"/>
                <c:pt idx="0">
                  <c:v>Accuracy</c:v>
                </c:pt>
                <c:pt idx="1">
                  <c:v>Precision</c:v>
                </c:pt>
                <c:pt idx="2">
                  <c:v>Recall</c:v>
                </c:pt>
                <c:pt idx="3">
                  <c:v>F1-Score</c:v>
                </c:pt>
              </c:strCache>
              <c:extLst/>
            </c:strRef>
          </c:cat>
          <c:val>
            <c:numRef>
              <c:f>Random!$C$2:$C$6</c:f>
              <c:numCache>
                <c:formatCode>General</c:formatCode>
                <c:ptCount val="4"/>
                <c:pt idx="0">
                  <c:v>0.84723400000000004</c:v>
                </c:pt>
                <c:pt idx="1">
                  <c:v>0.88449800000000001</c:v>
                </c:pt>
                <c:pt idx="2">
                  <c:v>0.81626900000000002</c:v>
                </c:pt>
                <c:pt idx="3">
                  <c:v>0.84901499999999996</c:v>
                </c:pt>
              </c:numCache>
              <c:extLst/>
            </c:numRef>
          </c:val>
          <c:extLst>
            <c:ext xmlns:c16="http://schemas.microsoft.com/office/drawing/2014/chart" uri="{C3380CC4-5D6E-409C-BE32-E72D297353CC}">
              <c16:uniqueId val="{00000002-D4F3-1C46-ACC0-E97E39AEC6C8}"/>
            </c:ext>
          </c:extLst>
        </c:ser>
        <c:ser>
          <c:idx val="3"/>
          <c:order val="3"/>
          <c:tx>
            <c:strRef>
              <c:f>Random!$E$1</c:f>
              <c:strCache>
                <c:ptCount val="1"/>
                <c:pt idx="0">
                  <c:v>Base+special-feature+cross-features</c:v>
                </c:pt>
              </c:strCache>
            </c:strRef>
          </c:tx>
          <c:spPr>
            <a:solidFill>
              <a:srgbClr val="FF0000"/>
            </a:solidFill>
            <a:ln>
              <a:noFill/>
            </a:ln>
            <a:effectLst/>
          </c:spPr>
          <c:invertIfNegative val="0"/>
          <c:dLbls>
            <c:delete val="1"/>
          </c:dLbls>
          <c:cat>
            <c:strRef>
              <c:f>Random!$A$2:$A$6</c:f>
              <c:strCache>
                <c:ptCount val="4"/>
                <c:pt idx="0">
                  <c:v>Accuracy</c:v>
                </c:pt>
                <c:pt idx="1">
                  <c:v>Precision</c:v>
                </c:pt>
                <c:pt idx="2">
                  <c:v>Recall</c:v>
                </c:pt>
                <c:pt idx="3">
                  <c:v>F1-Score</c:v>
                </c:pt>
              </c:strCache>
              <c:extLst/>
            </c:strRef>
          </c:cat>
          <c:val>
            <c:numRef>
              <c:f>Random!$E$2:$E$6</c:f>
              <c:numCache>
                <c:formatCode>General</c:formatCode>
                <c:ptCount val="4"/>
                <c:pt idx="0">
                  <c:v>0.8472324</c:v>
                </c:pt>
                <c:pt idx="1">
                  <c:v>0.88449800000000001</c:v>
                </c:pt>
                <c:pt idx="2">
                  <c:v>0.81626900000000002</c:v>
                </c:pt>
                <c:pt idx="3">
                  <c:v>0.84901499999999996</c:v>
                </c:pt>
              </c:numCache>
              <c:extLst/>
            </c:numRef>
          </c:val>
          <c:extLst>
            <c:ext xmlns:c16="http://schemas.microsoft.com/office/drawing/2014/chart" uri="{C3380CC4-5D6E-409C-BE32-E72D297353CC}">
              <c16:uniqueId val="{00000003-D4F3-1C46-ACC0-E97E39AEC6C8}"/>
            </c:ext>
          </c:extLst>
        </c:ser>
        <c:dLbls>
          <c:showLegendKey val="0"/>
          <c:showVal val="1"/>
          <c:showCatName val="0"/>
          <c:showSerName val="0"/>
          <c:showPercent val="0"/>
          <c:showBubbleSize val="0"/>
        </c:dLbls>
        <c:gapWidth val="219"/>
        <c:overlap val="-27"/>
        <c:axId val="674320633"/>
        <c:axId val="791861758"/>
      </c:barChart>
      <c:catAx>
        <c:axId val="67432063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791861758"/>
        <c:crosses val="autoZero"/>
        <c:auto val="1"/>
        <c:lblAlgn val="ctr"/>
        <c:lblOffset val="100"/>
        <c:noMultiLvlLbl val="0"/>
      </c:catAx>
      <c:valAx>
        <c:axId val="79186175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674320633"/>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3"/>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lumMod val="90000"/>
        <a:alpha val="15000"/>
      </a:schemeClr>
    </a:solidFill>
    <a:ln>
      <a:noFill/>
    </a:ln>
    <a:effectLst/>
  </c:spPr>
  <c:txPr>
    <a:bodyPr/>
    <a:lstStyle/>
    <a:p>
      <a:pPr>
        <a:defRPr lang="zh-CN"/>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Evaluation Methods</a:t>
            </a:r>
          </a:p>
        </c:rich>
      </c:tx>
      <c:layout>
        <c:manualLayout>
          <c:xMode val="edge"/>
          <c:yMode val="edge"/>
          <c:x val="0.27210994619480627"/>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0.000</c:formatCode>
                <c:ptCount val="4"/>
                <c:pt idx="0">
                  <c:v>0.82677</c:v>
                </c:pt>
                <c:pt idx="1">
                  <c:v>0.78134999999999999</c:v>
                </c:pt>
                <c:pt idx="2">
                  <c:v>0.95026999999999995</c:v>
                </c:pt>
                <c:pt idx="3">
                  <c:v>0.85701000000000005</c:v>
                </c:pt>
              </c:numCache>
            </c:numRef>
          </c:val>
          <c:extLst>
            <c:ext xmlns:c16="http://schemas.microsoft.com/office/drawing/2014/chart" uri="{C3380CC4-5D6E-409C-BE32-E72D297353CC}">
              <c16:uniqueId val="{00000000-8523-AE48-BCF8-FB1CA9877203}"/>
            </c:ext>
          </c:extLst>
        </c:ser>
        <c:ser>
          <c:idx val="1"/>
          <c:order val="1"/>
          <c:tx>
            <c:strRef>
              <c:f>Sheet1!$C$1</c:f>
              <c:strCache>
                <c:ptCount val="1"/>
                <c:pt idx="0">
                  <c:v>Base + special-features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0.000</c:formatCode>
                <c:ptCount val="4"/>
                <c:pt idx="0">
                  <c:v>0.84399000000000002</c:v>
                </c:pt>
                <c:pt idx="1">
                  <c:v>0.79323999999999995</c:v>
                </c:pt>
                <c:pt idx="2">
                  <c:v>0.96808000000000005</c:v>
                </c:pt>
                <c:pt idx="3">
                  <c:v>0.87143000000000004</c:v>
                </c:pt>
              </c:numCache>
            </c:numRef>
          </c:val>
          <c:extLst>
            <c:ext xmlns:c16="http://schemas.microsoft.com/office/drawing/2014/chart" uri="{C3380CC4-5D6E-409C-BE32-E72D297353CC}">
              <c16:uniqueId val="{00000003-8523-AE48-BCF8-FB1CA9877203}"/>
            </c:ext>
          </c:extLst>
        </c:ser>
        <c:dLbls>
          <c:dLblPos val="ctr"/>
          <c:showLegendKey val="0"/>
          <c:showVal val="1"/>
          <c:showCatName val="0"/>
          <c:showSerName val="0"/>
          <c:showPercent val="0"/>
          <c:showBubbleSize val="0"/>
        </c:dLbls>
        <c:gapWidth val="219"/>
        <c:overlap val="-27"/>
        <c:axId val="1873598415"/>
        <c:axId val="1873600047"/>
      </c:barChart>
      <c:catAx>
        <c:axId val="1873598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600047"/>
        <c:crosses val="autoZero"/>
        <c:auto val="1"/>
        <c:lblAlgn val="ctr"/>
        <c:lblOffset val="100"/>
        <c:noMultiLvlLbl val="0"/>
      </c:catAx>
      <c:valAx>
        <c:axId val="1873600047"/>
        <c:scaling>
          <c:orientation val="minMax"/>
          <c:max val="0.97"/>
          <c:min val="0.76000000000000012"/>
        </c:scaling>
        <c:delete val="0"/>
        <c:axPos val="l"/>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5984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Oversampling Effect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Original Data</c:v>
                </c:pt>
              </c:strCache>
            </c:strRef>
          </c:tx>
          <c:spPr>
            <a:solidFill>
              <a:srgbClr val="00B0F0"/>
            </a:solidFill>
            <a:ln>
              <a:noFill/>
            </a:ln>
            <a:effectLst/>
          </c:spPr>
          <c:invertIfNegative val="0"/>
          <c:dLbls>
            <c:dLbl>
              <c:idx val="0"/>
              <c:layout>
                <c:manualLayout>
                  <c:x val="-1.0868425725649271E-2"/>
                  <c:y val="2.593486774493766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A55-FA40-90C2-A4AC75D1A22F}"/>
                </c:ext>
              </c:extLst>
            </c:dLbl>
            <c:dLbl>
              <c:idx val="1"/>
              <c:layout>
                <c:manualLayout>
                  <c:x val="-1.0868425725649271E-2"/>
                  <c:y val="1.945115080870317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A55-FA40-90C2-A4AC75D1A22F}"/>
                </c:ext>
              </c:extLst>
            </c:dLbl>
            <c:dLbl>
              <c:idx val="2"/>
              <c:layout>
                <c:manualLayout>
                  <c:x val="-1.6302638588473906E-2"/>
                  <c:y val="1.29674338724688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A55-FA40-90C2-A4AC75D1A22F}"/>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0.63240706510577105</c:v>
                </c:pt>
                <c:pt idx="1">
                  <c:v>0.50808361937144197</c:v>
                </c:pt>
                <c:pt idx="2">
                  <c:v>0.495805491879237</c:v>
                </c:pt>
                <c:pt idx="3">
                  <c:v>0.49974922170581898</c:v>
                </c:pt>
              </c:numCache>
            </c:numRef>
          </c:val>
          <c:extLst>
            <c:ext xmlns:c16="http://schemas.microsoft.com/office/drawing/2014/chart" uri="{C3380CC4-5D6E-409C-BE32-E72D297353CC}">
              <c16:uniqueId val="{00000000-7A55-FA40-90C2-A4AC75D1A22F}"/>
            </c:ext>
          </c:extLst>
        </c:ser>
        <c:ser>
          <c:idx val="1"/>
          <c:order val="1"/>
          <c:tx>
            <c:strRef>
              <c:f>Sheet1!$C$1</c:f>
              <c:strCache>
                <c:ptCount val="1"/>
                <c:pt idx="0">
                  <c:v>Balanced Data</c:v>
                </c:pt>
              </c:strCache>
            </c:strRef>
          </c:tx>
          <c:spPr>
            <a:solidFill>
              <a:srgbClr val="92D05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0.84399000000000002</c:v>
                </c:pt>
                <c:pt idx="1">
                  <c:v>0.79323999999999995</c:v>
                </c:pt>
                <c:pt idx="2">
                  <c:v>0.96808000000000005</c:v>
                </c:pt>
                <c:pt idx="3">
                  <c:v>0.87143000000000004</c:v>
                </c:pt>
              </c:numCache>
            </c:numRef>
          </c:val>
          <c:extLst>
            <c:ext xmlns:c16="http://schemas.microsoft.com/office/drawing/2014/chart" uri="{C3380CC4-5D6E-409C-BE32-E72D297353CC}">
              <c16:uniqueId val="{00000001-7A55-FA40-90C2-A4AC75D1A22F}"/>
            </c:ext>
          </c:extLst>
        </c:ser>
        <c:dLbls>
          <c:dLblPos val="inEnd"/>
          <c:showLegendKey val="0"/>
          <c:showVal val="1"/>
          <c:showCatName val="0"/>
          <c:showSerName val="0"/>
          <c:showPercent val="0"/>
          <c:showBubbleSize val="0"/>
        </c:dLbls>
        <c:gapWidth val="150"/>
        <c:axId val="1179018287"/>
        <c:axId val="1179019919"/>
      </c:barChart>
      <c:catAx>
        <c:axId val="11790182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9019919"/>
        <c:crosses val="autoZero"/>
        <c:auto val="1"/>
        <c:lblAlgn val="ctr"/>
        <c:lblOffset val="100"/>
        <c:noMultiLvlLbl val="0"/>
      </c:catAx>
      <c:valAx>
        <c:axId val="11790199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901828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Logistic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0-4795-D84B-A8D7-DCE87141A6E7}"/>
            </c:ext>
          </c:extLst>
        </c:ser>
        <c:ser>
          <c:idx val="1"/>
          <c:order val="1"/>
          <c:tx>
            <c:strRef>
              <c:f>Sheet1!$C$1</c:f>
              <c:strCache>
                <c:ptCount val="1"/>
                <c:pt idx="0">
                  <c:v>SVM</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795-D84B-A8D7-DCE87141A6E7}"/>
                </c:ext>
              </c:extLst>
            </c:dLbl>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0.62070000000000003</c:v>
                </c:pt>
                <c:pt idx="1">
                  <c:v>0.48560999999999999</c:v>
                </c:pt>
                <c:pt idx="2">
                  <c:v>1</c:v>
                </c:pt>
                <c:pt idx="3">
                  <c:v>0.65375000000000005</c:v>
                </c:pt>
              </c:numCache>
            </c:numRef>
          </c:val>
          <c:smooth val="0"/>
          <c:extLst>
            <c:ext xmlns:c16="http://schemas.microsoft.com/office/drawing/2014/chart" uri="{C3380CC4-5D6E-409C-BE32-E72D297353CC}">
              <c16:uniqueId val="{00000001-4795-D84B-A8D7-DCE87141A6E7}"/>
            </c:ext>
          </c:extLst>
        </c:ser>
        <c:ser>
          <c:idx val="2"/>
          <c:order val="2"/>
          <c:tx>
            <c:strRef>
              <c:f>Sheet1!$D$1</c:f>
              <c:strCache>
                <c:ptCount val="1"/>
                <c:pt idx="0">
                  <c:v>Random Forest</c:v>
                </c:pt>
              </c:strCache>
            </c:strRef>
          </c:tx>
          <c:spPr>
            <a:ln w="28575" cap="rnd">
              <a:solidFill>
                <a:srgbClr val="FFC000"/>
              </a:solidFill>
              <a:round/>
            </a:ln>
            <a:effectLst/>
          </c:spPr>
          <c:marker>
            <c:symbol val="circle"/>
            <c:size val="5"/>
            <c:spPr>
              <a:solidFill>
                <a:schemeClr val="accent4"/>
              </a:solidFill>
              <a:ln w="9525">
                <a:solidFill>
                  <a:schemeClr val="accent4"/>
                </a:solidFill>
              </a:ln>
              <a:effectLst/>
            </c:spPr>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795-D84B-A8D7-DCE87141A6E7}"/>
                </c:ext>
              </c:extLst>
            </c:dLbl>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Sheet1!$D$2:$D$5</c:f>
              <c:numCache>
                <c:formatCode>General</c:formatCode>
                <c:ptCount val="4"/>
                <c:pt idx="0">
                  <c:v>0.84902</c:v>
                </c:pt>
                <c:pt idx="1">
                  <c:v>0.81627000000000005</c:v>
                </c:pt>
                <c:pt idx="2">
                  <c:v>0.88449</c:v>
                </c:pt>
                <c:pt idx="3">
                  <c:v>0.84902</c:v>
                </c:pt>
              </c:numCache>
            </c:numRef>
          </c:val>
          <c:smooth val="0"/>
          <c:extLst>
            <c:ext xmlns:c16="http://schemas.microsoft.com/office/drawing/2014/chart" uri="{C3380CC4-5D6E-409C-BE32-E72D297353CC}">
              <c16:uniqueId val="{00000002-4795-D84B-A8D7-DCE87141A6E7}"/>
            </c:ext>
          </c:extLst>
        </c:ser>
        <c:ser>
          <c:idx val="3"/>
          <c:order val="3"/>
          <c:tx>
            <c:strRef>
              <c:f>Sheet1!$E$1</c:f>
              <c:strCache>
                <c:ptCount val="1"/>
                <c:pt idx="0">
                  <c:v>DNN</c:v>
                </c:pt>
              </c:strCache>
            </c:strRef>
          </c:tx>
          <c:spPr>
            <a:ln w="28575" cap="rnd">
              <a:solidFill>
                <a:srgbClr val="FF0000"/>
              </a:solidFill>
              <a:round/>
            </a:ln>
            <a:effectLst/>
          </c:spPr>
          <c:marker>
            <c:symbol val="circle"/>
            <c:size val="5"/>
            <c:spPr>
              <a:solidFill>
                <a:schemeClr val="accent6">
                  <a:lumMod val="60000"/>
                </a:schemeClr>
              </a:solidFill>
              <a:ln w="9525">
                <a:solidFill>
                  <a:schemeClr val="accent6">
                    <a:lumMod val="60000"/>
                  </a:schemeClr>
                </a:solidFill>
              </a:ln>
              <a:effectLst/>
            </c:spPr>
          </c:marker>
          <c:dLbls>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Sheet1!$E$2:$E$5</c:f>
              <c:numCache>
                <c:formatCode>General</c:formatCode>
                <c:ptCount val="4"/>
                <c:pt idx="0">
                  <c:v>0.84399000000000002</c:v>
                </c:pt>
                <c:pt idx="1">
                  <c:v>0.79323999999999995</c:v>
                </c:pt>
                <c:pt idx="2">
                  <c:v>0.96808000000000005</c:v>
                </c:pt>
                <c:pt idx="3">
                  <c:v>0.87143000000000004</c:v>
                </c:pt>
              </c:numCache>
            </c:numRef>
          </c:val>
          <c:smooth val="0"/>
          <c:extLst>
            <c:ext xmlns:c16="http://schemas.microsoft.com/office/drawing/2014/chart" uri="{C3380CC4-5D6E-409C-BE32-E72D297353CC}">
              <c16:uniqueId val="{00000003-4795-D84B-A8D7-DCE87141A6E7}"/>
            </c:ext>
          </c:extLst>
        </c:ser>
        <c:dLbls>
          <c:dLblPos val="b"/>
          <c:showLegendKey val="0"/>
          <c:showVal val="1"/>
          <c:showCatName val="0"/>
          <c:showSerName val="0"/>
          <c:showPercent val="0"/>
          <c:showBubbleSize val="0"/>
        </c:dLbls>
        <c:marker val="1"/>
        <c:smooth val="0"/>
        <c:axId val="1739773375"/>
        <c:axId val="1405958319"/>
      </c:lineChart>
      <c:catAx>
        <c:axId val="1739773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405958319"/>
        <c:crosses val="autoZero"/>
        <c:auto val="1"/>
        <c:lblAlgn val="ctr"/>
        <c:lblOffset val="100"/>
        <c:noMultiLvlLbl val="0"/>
      </c:catAx>
      <c:valAx>
        <c:axId val="1405958319"/>
        <c:scaling>
          <c:orientation val="minMax"/>
          <c:max val="1.05"/>
          <c:min val="0.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97733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Training Runtimes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Runtimes (per second)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Logistic</c:v>
                </c:pt>
                <c:pt idx="1">
                  <c:v>SVM</c:v>
                </c:pt>
                <c:pt idx="2">
                  <c:v>Random Forest</c:v>
                </c:pt>
                <c:pt idx="3">
                  <c:v>DNN</c:v>
                </c:pt>
              </c:strCache>
            </c:strRef>
          </c:cat>
          <c:val>
            <c:numRef>
              <c:f>Sheet1!$B$2:$B$5</c:f>
              <c:numCache>
                <c:formatCode>0.00</c:formatCode>
                <c:ptCount val="4"/>
                <c:pt idx="0">
                  <c:v>17.568200000000001</c:v>
                </c:pt>
                <c:pt idx="1">
                  <c:v>2.1877</c:v>
                </c:pt>
                <c:pt idx="2">
                  <c:v>0.80249999999999999</c:v>
                </c:pt>
                <c:pt idx="3">
                  <c:v>844.89</c:v>
                </c:pt>
              </c:numCache>
            </c:numRef>
          </c:val>
          <c:smooth val="0"/>
          <c:extLst>
            <c:ext xmlns:c16="http://schemas.microsoft.com/office/drawing/2014/chart" uri="{C3380CC4-5D6E-409C-BE32-E72D297353CC}">
              <c16:uniqueId val="{00000000-69D7-DE45-AFA4-3C3F1D5A9E44}"/>
            </c:ext>
          </c:extLst>
        </c:ser>
        <c:dLbls>
          <c:dLblPos val="t"/>
          <c:showLegendKey val="0"/>
          <c:showVal val="1"/>
          <c:showCatName val="0"/>
          <c:showSerName val="0"/>
          <c:showPercent val="0"/>
          <c:showBubbleSize val="0"/>
        </c:dLbls>
        <c:marker val="1"/>
        <c:smooth val="0"/>
        <c:axId val="1878644447"/>
        <c:axId val="1414716575"/>
      </c:lineChart>
      <c:catAx>
        <c:axId val="18786444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4716575"/>
        <c:crosses val="autoZero"/>
        <c:auto val="1"/>
        <c:lblAlgn val="ctr"/>
        <c:lblOffset val="100"/>
        <c:noMultiLvlLbl val="0"/>
      </c:catAx>
      <c:valAx>
        <c:axId val="1414716575"/>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seconds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86444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dk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98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1.175"/>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199"/>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49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352"/>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530"/>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7B557-92A7-CD4A-89C0-3FB7E4BCD824}" type="datetimeFigureOut">
              <a:rPr lang="en-US" smtClean="0"/>
              <a:t>10/21/20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E1A69-A1EF-D04A-AF6A-2A73A9BE4FCF}" type="slidenum">
              <a:rPr lang="en-US" smtClean="0"/>
              <a:t>‹#›</a:t>
            </a:fld>
            <a:endParaRPr lang="en-US"/>
          </a:p>
        </p:txBody>
      </p:sp>
    </p:spTree>
    <p:extLst>
      <p:ext uri="{BB962C8B-B14F-4D97-AF65-F5344CB8AC3E}">
        <p14:creationId xmlns:p14="http://schemas.microsoft.com/office/powerpoint/2010/main" val="61637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a:t>
            </a:fld>
            <a:endParaRPr lang="en-US"/>
          </a:p>
        </p:txBody>
      </p:sp>
    </p:spTree>
    <p:extLst>
      <p:ext uri="{BB962C8B-B14F-4D97-AF65-F5344CB8AC3E}">
        <p14:creationId xmlns:p14="http://schemas.microsoft.com/office/powerpoint/2010/main" val="165196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 will start presenting the modelling section.</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r>
              <a:rPr lang="en-CA" sz="1200" b="0" i="0" u="none" strike="noStrike" kern="1200" dirty="0" err="1">
                <a:solidFill>
                  <a:schemeClr val="tx1"/>
                </a:solidFill>
                <a:effectLst/>
                <a:latin typeface="+mn-lt"/>
                <a:ea typeface="+mn-ea"/>
                <a:cs typeface="+mn-cs"/>
              </a:rPr>
              <a:t>Xinhui</a:t>
            </a:r>
            <a:r>
              <a:rPr lang="en-CA" sz="1200" b="0" i="0" u="none" strike="noStrike" kern="1200" dirty="0">
                <a:solidFill>
                  <a:schemeClr val="tx1"/>
                </a:solidFill>
                <a:effectLst/>
                <a:latin typeface="+mn-lt"/>
                <a:ea typeface="+mn-ea"/>
                <a:cs typeface="+mn-cs"/>
              </a:rPr>
              <a:t> will talk about SVM and random forest.</a:t>
            </a:r>
          </a:p>
          <a:p>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12</a:t>
            </a:fld>
            <a:endParaRPr lang="en-US"/>
          </a:p>
        </p:txBody>
      </p:sp>
    </p:spTree>
    <p:extLst>
      <p:ext uri="{BB962C8B-B14F-4D97-AF65-F5344CB8AC3E}">
        <p14:creationId xmlns:p14="http://schemas.microsoft.com/office/powerpoint/2010/main" val="2365547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13</a:t>
            </a:fld>
            <a:endParaRPr lang="en-US"/>
          </a:p>
        </p:txBody>
      </p:sp>
    </p:spTree>
    <p:extLst>
      <p:ext uri="{BB962C8B-B14F-4D97-AF65-F5344CB8AC3E}">
        <p14:creationId xmlns:p14="http://schemas.microsoft.com/office/powerpoint/2010/main" val="1385324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14</a:t>
            </a:fld>
            <a:endParaRPr lang="en-US"/>
          </a:p>
        </p:txBody>
      </p:sp>
    </p:spTree>
    <p:extLst>
      <p:ext uri="{BB962C8B-B14F-4D97-AF65-F5344CB8AC3E}">
        <p14:creationId xmlns:p14="http://schemas.microsoft.com/office/powerpoint/2010/main" val="2517872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“Additional”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More specific, the the p-value, the more important the feature.</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15</a:t>
            </a:fld>
            <a:endParaRPr lang="en-US"/>
          </a:p>
        </p:txBody>
      </p:sp>
    </p:spTree>
    <p:extLst>
      <p:ext uri="{BB962C8B-B14F-4D97-AF65-F5344CB8AC3E}">
        <p14:creationId xmlns:p14="http://schemas.microsoft.com/office/powerpoint/2010/main" val="2489061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7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429713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217440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73190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02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77619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8831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49004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21161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27548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758097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878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14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76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27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736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81927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89307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6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7" r:id="rId17"/>
    <p:sldLayoutId id="2147483698" r:id="rId18"/>
    <p:sldLayoutId id="2147483699"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chart" Target="../charts/chart4.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chart" Target="../charts/chart5.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chart" Target="../charts/chart7.xml"/><Relationship Id="rId4" Type="http://schemas.openxmlformats.org/officeDocument/2006/relationships/chart" Target="../charts/chart6.xml"/></Relationships>
</file>

<file path=ppt/slides/_rels/slide1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18.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18.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tiff"/><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8.xml"/><Relationship Id="rId5" Type="http://schemas.openxmlformats.org/officeDocument/2006/relationships/image" Target="../media/image23.sv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Layout" Target="../slideLayouts/slideLayout17.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5.jpg"/><Relationship Id="rId7" Type="http://schemas.openxmlformats.org/officeDocument/2006/relationships/image" Target="../media/image24.png"/><Relationship Id="rId12" Type="http://schemas.openxmlformats.org/officeDocument/2006/relationships/customXml" Target="../ink/ink6.xml"/><Relationship Id="rId17" Type="http://schemas.openxmlformats.org/officeDocument/2006/relationships/image" Target="../media/image28.svg"/><Relationship Id="rId2" Type="http://schemas.openxmlformats.org/officeDocument/2006/relationships/customXml" Target="../ink/ink1.xml"/><Relationship Id="rId16"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customXml" Target="../ink/ink3.xml"/><Relationship Id="rId11" Type="http://schemas.openxmlformats.org/officeDocument/2006/relationships/image" Target="../media/image26.png"/><Relationship Id="rId5" Type="http://schemas.openxmlformats.org/officeDocument/2006/relationships/customXml" Target="../ink/ink2.xml"/><Relationship Id="rId15" Type="http://schemas.openxmlformats.org/officeDocument/2006/relationships/image" Target="../media/image23.svg"/><Relationship Id="rId10" Type="http://schemas.openxmlformats.org/officeDocument/2006/relationships/customXml" Target="../ink/ink5.xml"/><Relationship Id="rId4" Type="http://schemas.openxmlformats.org/officeDocument/2006/relationships/image" Target="../media/image23.png"/><Relationship Id="rId9" Type="http://schemas.openxmlformats.org/officeDocument/2006/relationships/image" Target="../media/image25.pn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jpg"/><Relationship Id="rId2" Type="http://schemas.openxmlformats.org/officeDocument/2006/relationships/image" Target="../media/image29.jpg"/><Relationship Id="rId1" Type="http://schemas.openxmlformats.org/officeDocument/2006/relationships/slideLayout" Target="../slideLayouts/slideLayout1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28905" y="2020708"/>
            <a:ext cx="6660056" cy="2862322"/>
          </a:xfrm>
          <a:prstGeom prst="rect">
            <a:avLst/>
          </a:prstGeom>
          <a:noFill/>
        </p:spPr>
        <p:txBody>
          <a:bodyPr wrap="square" rtlCol="0" anchor="ctr">
            <a:spAutoFit/>
          </a:bodyPr>
          <a:lstStyle/>
          <a:p>
            <a:r>
              <a:rPr lang="en-US" sz="6000" b="1" dirty="0">
                <a:solidFill>
                  <a:schemeClr val="bg1"/>
                </a:solidFill>
                <a:cs typeface="Arial" pitchFamily="34" charset="0"/>
              </a:rPr>
              <a:t>Lead &amp; </a:t>
            </a:r>
          </a:p>
          <a:p>
            <a:r>
              <a:rPr lang="en-US" sz="6000" b="1" dirty="0">
                <a:solidFill>
                  <a:schemeClr val="bg1"/>
                </a:solidFill>
                <a:cs typeface="Arial" pitchFamily="34" charset="0"/>
              </a:rPr>
              <a:t>Opportunity </a:t>
            </a:r>
          </a:p>
          <a:p>
            <a:r>
              <a:rPr lang="en-US" sz="6000" b="1" dirty="0">
                <a:solidFill>
                  <a:schemeClr val="bg1"/>
                </a:solidFill>
                <a:cs typeface="Arial" pitchFamily="34" charset="0"/>
              </a:rPr>
              <a:t>Scoring</a:t>
            </a:r>
            <a:endParaRPr lang="ko-KR" altLang="en-US" sz="6000" b="1" dirty="0">
              <a:solidFill>
                <a:schemeClr val="bg1"/>
              </a:solidFill>
              <a:cs typeface="Arial" pitchFamily="34" charset="0"/>
            </a:endParaRPr>
          </a:p>
        </p:txBody>
      </p:sp>
      <p:pic>
        <p:nvPicPr>
          <p:cNvPr id="8" name="图片 7" descr="A close up of a logo&#10;&#10;Description automatically generated">
            <a:extLst>
              <a:ext uri="{FF2B5EF4-FFF2-40B4-BE49-F238E27FC236}">
                <a16:creationId xmlns:a16="http://schemas.microsoft.com/office/drawing/2014/main" id="{08B0D4C7-8028-8B43-8ECF-73881C9DBD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2645" y="1708751"/>
            <a:ext cx="3415413" cy="3442670"/>
          </a:xfrm>
          <a:prstGeom prst="rect">
            <a:avLst/>
          </a:prstGeom>
          <a:noFill/>
          <a:ln>
            <a:noFill/>
          </a:ln>
        </p:spPr>
      </p:pic>
      <p:sp>
        <p:nvSpPr>
          <p:cNvPr id="2" name="TextBox 1">
            <a:extLst>
              <a:ext uri="{FF2B5EF4-FFF2-40B4-BE49-F238E27FC236}">
                <a16:creationId xmlns:a16="http://schemas.microsoft.com/office/drawing/2014/main" id="{12DB7630-9764-3249-9B24-BF4E7F2E3E66}"/>
              </a:ext>
            </a:extLst>
          </p:cNvPr>
          <p:cNvSpPr txBox="1"/>
          <p:nvPr/>
        </p:nvSpPr>
        <p:spPr>
          <a:xfrm>
            <a:off x="577892" y="5357564"/>
            <a:ext cx="4429418" cy="646331"/>
          </a:xfrm>
          <a:prstGeom prst="rect">
            <a:avLst/>
          </a:prstGeom>
          <a:noFill/>
        </p:spPr>
        <p:txBody>
          <a:bodyPr wrap="none" rtlCol="0">
            <a:spAutoFit/>
          </a:bodyPr>
          <a:lstStyle/>
          <a:p>
            <a:r>
              <a:rPr lang="en-US" i="1" dirty="0">
                <a:solidFill>
                  <a:schemeClr val="bg1"/>
                </a:solidFill>
              </a:rPr>
              <a:t>Masters of Data Science Industry Project </a:t>
            </a:r>
          </a:p>
          <a:p>
            <a:r>
              <a:rPr lang="en-US" i="1" dirty="0">
                <a:solidFill>
                  <a:schemeClr val="bg1"/>
                </a:solidFill>
              </a:rPr>
              <a:t>2020</a:t>
            </a:r>
          </a:p>
        </p:txBody>
      </p:sp>
    </p:spTree>
    <p:extLst>
      <p:ext uri="{BB962C8B-B14F-4D97-AF65-F5344CB8AC3E}">
        <p14:creationId xmlns:p14="http://schemas.microsoft.com/office/powerpoint/2010/main" val="700255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6576556-320B-654F-9F5C-7EA58B0E74E5}"/>
              </a:ext>
            </a:extLst>
          </p:cNvPr>
          <p:cNvGrpSpPr/>
          <p:nvPr/>
        </p:nvGrpSpPr>
        <p:grpSpPr>
          <a:xfrm>
            <a:off x="282633" y="3731563"/>
            <a:ext cx="4572786" cy="2646948"/>
            <a:chOff x="1113752" y="3398955"/>
            <a:chExt cx="5444389" cy="3270020"/>
          </a:xfrm>
        </p:grpSpPr>
        <p:sp>
          <p:nvSpPr>
            <p:cNvPr id="5" name="Rectangle 4">
              <a:extLst>
                <a:ext uri="{FF2B5EF4-FFF2-40B4-BE49-F238E27FC236}">
                  <a16:creationId xmlns:a16="http://schemas.microsoft.com/office/drawing/2014/main" id="{F7BD1BA9-F1D1-8C44-A1C4-00C39FCDA99D}"/>
                </a:ext>
              </a:extLst>
            </p:cNvPr>
            <p:cNvSpPr/>
            <p:nvPr/>
          </p:nvSpPr>
          <p:spPr>
            <a:xfrm>
              <a:off x="3457171" y="3826110"/>
              <a:ext cx="2347848" cy="1185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Binary Classification Model</a:t>
              </a:r>
            </a:p>
          </p:txBody>
        </p:sp>
        <p:sp>
          <p:nvSpPr>
            <p:cNvPr id="7" name="Rectangle 6">
              <a:extLst>
                <a:ext uri="{FF2B5EF4-FFF2-40B4-BE49-F238E27FC236}">
                  <a16:creationId xmlns:a16="http://schemas.microsoft.com/office/drawing/2014/main" id="{DF233657-FF86-8D47-BBF9-CBFD762BF09E}"/>
                </a:ext>
              </a:extLst>
            </p:cNvPr>
            <p:cNvSpPr/>
            <p:nvPr/>
          </p:nvSpPr>
          <p:spPr>
            <a:xfrm>
              <a:off x="2607848" y="5744888"/>
              <a:ext cx="1744135" cy="91439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Successful</a:t>
              </a:r>
            </a:p>
            <a:p>
              <a:pPr algn="ctr"/>
              <a:r>
                <a:rPr lang="en-US" sz="1400" dirty="0"/>
                <a:t>(Positive, 1)</a:t>
              </a:r>
            </a:p>
          </p:txBody>
        </p:sp>
        <p:sp>
          <p:nvSpPr>
            <p:cNvPr id="8" name="Rectangle 7">
              <a:extLst>
                <a:ext uri="{FF2B5EF4-FFF2-40B4-BE49-F238E27FC236}">
                  <a16:creationId xmlns:a16="http://schemas.microsoft.com/office/drawing/2014/main" id="{CE106EF0-00F2-A843-8BCC-AF44147D141A}"/>
                </a:ext>
              </a:extLst>
            </p:cNvPr>
            <p:cNvSpPr/>
            <p:nvPr/>
          </p:nvSpPr>
          <p:spPr>
            <a:xfrm>
              <a:off x="4814006" y="5754579"/>
              <a:ext cx="1744135" cy="914396"/>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sz="1400" dirty="0"/>
                <a:t>Unsuccessful</a:t>
              </a:r>
            </a:p>
            <a:p>
              <a:pPr algn="ctr"/>
              <a:r>
                <a:rPr lang="en-US" sz="1400" dirty="0"/>
                <a:t>(Negative, 0)</a:t>
              </a:r>
            </a:p>
          </p:txBody>
        </p:sp>
        <p:sp>
          <p:nvSpPr>
            <p:cNvPr id="9" name="Oval 8">
              <a:extLst>
                <a:ext uri="{FF2B5EF4-FFF2-40B4-BE49-F238E27FC236}">
                  <a16:creationId xmlns:a16="http://schemas.microsoft.com/office/drawing/2014/main" id="{732B507C-57CB-2042-B4F5-4C119F5B1C43}"/>
                </a:ext>
              </a:extLst>
            </p:cNvPr>
            <p:cNvSpPr/>
            <p:nvPr/>
          </p:nvSpPr>
          <p:spPr>
            <a:xfrm>
              <a:off x="1113752" y="3398955"/>
              <a:ext cx="2114868" cy="2039645"/>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Population of Opportunities</a:t>
              </a:r>
            </a:p>
          </p:txBody>
        </p:sp>
        <p:cxnSp>
          <p:nvCxnSpPr>
            <p:cNvPr id="11" name="Straight Arrow Connector 10">
              <a:extLst>
                <a:ext uri="{FF2B5EF4-FFF2-40B4-BE49-F238E27FC236}">
                  <a16:creationId xmlns:a16="http://schemas.microsoft.com/office/drawing/2014/main" id="{9DB3AF68-D74F-414C-B8C9-0707B500B390}"/>
                </a:ext>
              </a:extLst>
            </p:cNvPr>
            <p:cNvCxnSpPr>
              <a:cxnSpLocks/>
              <a:stCxn id="5" idx="2"/>
              <a:endCxn id="7" idx="0"/>
            </p:cNvCxnSpPr>
            <p:nvPr/>
          </p:nvCxnSpPr>
          <p:spPr>
            <a:xfrm flipH="1">
              <a:off x="3479916" y="5011442"/>
              <a:ext cx="1151178" cy="733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BF2290-CE2A-0F49-9C72-B6BE2CE069C4}"/>
                </a:ext>
              </a:extLst>
            </p:cNvPr>
            <p:cNvCxnSpPr>
              <a:cxnSpLocks/>
              <a:stCxn id="5" idx="2"/>
              <a:endCxn id="8" idx="0"/>
            </p:cNvCxnSpPr>
            <p:nvPr/>
          </p:nvCxnSpPr>
          <p:spPr>
            <a:xfrm>
              <a:off x="4631094" y="5011442"/>
              <a:ext cx="1054980" cy="7431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BEE3DE-5E5B-AA44-9847-C88718358E09}"/>
                </a:ext>
              </a:extLst>
            </p:cNvPr>
            <p:cNvCxnSpPr>
              <a:cxnSpLocks/>
              <a:stCxn id="9" idx="6"/>
              <a:endCxn id="5" idx="1"/>
            </p:cNvCxnSpPr>
            <p:nvPr/>
          </p:nvCxnSpPr>
          <p:spPr>
            <a:xfrm flipV="1">
              <a:off x="3228620" y="4418777"/>
              <a:ext cx="22855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A2116C2A-B8D0-8A42-840F-2BF5FEDE06DE}"/>
              </a:ext>
            </a:extLst>
          </p:cNvPr>
          <p:cNvSpPr txBox="1"/>
          <p:nvPr/>
        </p:nvSpPr>
        <p:spPr>
          <a:xfrm>
            <a:off x="2090047" y="2823622"/>
            <a:ext cx="2765372"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a:t>Logistic Regression</a:t>
            </a:r>
          </a:p>
          <a:p>
            <a:pPr marL="285750" indent="-285750">
              <a:buFont typeface="Arial" panose="020B0604020202020204" pitchFamily="34" charset="0"/>
              <a:buChar char="•"/>
            </a:pPr>
            <a:r>
              <a:rPr lang="en-AU" sz="1600" dirty="0"/>
              <a:t>Support Vector Machines</a:t>
            </a:r>
          </a:p>
          <a:p>
            <a:pPr marL="285750" indent="-285750">
              <a:buFont typeface="Arial" panose="020B0604020202020204" pitchFamily="34" charset="0"/>
              <a:buChar char="•"/>
            </a:pPr>
            <a:r>
              <a:rPr lang="en-US" sz="1600" dirty="0"/>
              <a:t>Random Forest</a:t>
            </a:r>
          </a:p>
          <a:p>
            <a:pPr marL="285750" indent="-285750">
              <a:buFont typeface="Arial" panose="020B0604020202020204" pitchFamily="34" charset="0"/>
              <a:buChar char="•"/>
            </a:pPr>
            <a:r>
              <a:rPr lang="en-US" sz="1600" dirty="0"/>
              <a:t>Deep Neural Network</a:t>
            </a:r>
          </a:p>
        </p:txBody>
      </p:sp>
      <p:grpSp>
        <p:nvGrpSpPr>
          <p:cNvPr id="47" name="Group 46">
            <a:extLst>
              <a:ext uri="{FF2B5EF4-FFF2-40B4-BE49-F238E27FC236}">
                <a16:creationId xmlns:a16="http://schemas.microsoft.com/office/drawing/2014/main" id="{3F6C8897-8846-D147-8D25-C92623367244}"/>
              </a:ext>
            </a:extLst>
          </p:cNvPr>
          <p:cNvGrpSpPr/>
          <p:nvPr/>
        </p:nvGrpSpPr>
        <p:grpSpPr>
          <a:xfrm>
            <a:off x="5514479" y="3546897"/>
            <a:ext cx="5791274" cy="2541612"/>
            <a:chOff x="5514479" y="3546897"/>
            <a:chExt cx="5791274" cy="2541612"/>
          </a:xfrm>
        </p:grpSpPr>
        <p:grpSp>
          <p:nvGrpSpPr>
            <p:cNvPr id="13" name="Group 12">
              <a:extLst>
                <a:ext uri="{FF2B5EF4-FFF2-40B4-BE49-F238E27FC236}">
                  <a16:creationId xmlns:a16="http://schemas.microsoft.com/office/drawing/2014/main" id="{07205283-68EC-6344-9920-7666D2F461E7}"/>
                </a:ext>
              </a:extLst>
            </p:cNvPr>
            <p:cNvGrpSpPr/>
            <p:nvPr/>
          </p:nvGrpSpPr>
          <p:grpSpPr>
            <a:xfrm>
              <a:off x="5514479" y="4310837"/>
              <a:ext cx="5791274" cy="1777672"/>
              <a:chOff x="4117082" y="3528135"/>
              <a:chExt cx="5791274" cy="1777672"/>
            </a:xfrm>
          </p:grpSpPr>
          <p:grpSp>
            <p:nvGrpSpPr>
              <p:cNvPr id="14" name="Group 13">
                <a:extLst>
                  <a:ext uri="{FF2B5EF4-FFF2-40B4-BE49-F238E27FC236}">
                    <a16:creationId xmlns:a16="http://schemas.microsoft.com/office/drawing/2014/main" id="{321075DC-48A7-CA4F-919D-3A8564484B40}"/>
                  </a:ext>
                </a:extLst>
              </p:cNvPr>
              <p:cNvGrpSpPr/>
              <p:nvPr/>
            </p:nvGrpSpPr>
            <p:grpSpPr>
              <a:xfrm>
                <a:off x="4117082" y="3637241"/>
                <a:ext cx="5791274" cy="1668566"/>
                <a:chOff x="3431282" y="4632354"/>
                <a:chExt cx="5791274" cy="1668566"/>
              </a:xfrm>
            </p:grpSpPr>
            <p:pic>
              <p:nvPicPr>
                <p:cNvPr id="17" name="Picture 16">
                  <a:extLst>
                    <a:ext uri="{FF2B5EF4-FFF2-40B4-BE49-F238E27FC236}">
                      <a16:creationId xmlns:a16="http://schemas.microsoft.com/office/drawing/2014/main" id="{F898A889-3513-BB4B-8934-607F83FAAB0A}"/>
                    </a:ext>
                  </a:extLst>
                </p:cNvPr>
                <p:cNvPicPr>
                  <a:picLocks noChangeAspect="1"/>
                </p:cNvPicPr>
                <p:nvPr/>
              </p:nvPicPr>
              <p:blipFill>
                <a:blip r:embed="rId2"/>
                <a:stretch>
                  <a:fillRect/>
                </a:stretch>
              </p:blipFill>
              <p:spPr>
                <a:xfrm>
                  <a:off x="6493271" y="4632354"/>
                  <a:ext cx="2729285" cy="1629810"/>
                </a:xfrm>
                <a:prstGeom prst="rect">
                  <a:avLst/>
                </a:prstGeom>
              </p:spPr>
            </p:pic>
            <p:pic>
              <p:nvPicPr>
                <p:cNvPr id="18" name="Picture 2" descr="Tensorflow Precision / Recall / F1 score and Confusion matrix - Stack  Overflow">
                  <a:extLst>
                    <a:ext uri="{FF2B5EF4-FFF2-40B4-BE49-F238E27FC236}">
                      <a16:creationId xmlns:a16="http://schemas.microsoft.com/office/drawing/2014/main" id="{DC50DE8E-2D73-BA48-9ED1-39223943F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351"/>
                <a:stretch/>
              </p:blipFill>
              <p:spPr bwMode="auto">
                <a:xfrm>
                  <a:off x="3431282" y="4985767"/>
                  <a:ext cx="2608616" cy="1315153"/>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descr="Tensorflow Precision / Recall / F1 score and Confusion matrix - Stack  Overflow">
                <a:extLst>
                  <a:ext uri="{FF2B5EF4-FFF2-40B4-BE49-F238E27FC236}">
                    <a16:creationId xmlns:a16="http://schemas.microsoft.com/office/drawing/2014/main" id="{04FDF112-ACE6-4C4A-B41E-687B32B0AD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848" b="17823"/>
              <a:stretch/>
            </p:blipFill>
            <p:spPr bwMode="auto">
              <a:xfrm>
                <a:off x="4117082" y="3528135"/>
                <a:ext cx="2608616" cy="462519"/>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55A0E4A8-B38A-3D4C-AE15-E2EC69A1EDFB}"/>
                </a:ext>
              </a:extLst>
            </p:cNvPr>
            <p:cNvSpPr txBox="1"/>
            <p:nvPr/>
          </p:nvSpPr>
          <p:spPr>
            <a:xfrm>
              <a:off x="5783888" y="3546897"/>
              <a:ext cx="2069797" cy="369332"/>
            </a:xfrm>
            <a:prstGeom prst="rect">
              <a:avLst/>
            </a:prstGeom>
            <a:noFill/>
          </p:spPr>
          <p:txBody>
            <a:bodyPr wrap="none" rtlCol="0">
              <a:spAutoFit/>
            </a:bodyPr>
            <a:lstStyle/>
            <a:p>
              <a:r>
                <a:rPr lang="en-US" dirty="0"/>
                <a:t>Evaluation Metrics</a:t>
              </a:r>
            </a:p>
          </p:txBody>
        </p:sp>
      </p:grpSp>
      <p:sp>
        <p:nvSpPr>
          <p:cNvPr id="48" name="TextBox 47">
            <a:extLst>
              <a:ext uri="{FF2B5EF4-FFF2-40B4-BE49-F238E27FC236}">
                <a16:creationId xmlns:a16="http://schemas.microsoft.com/office/drawing/2014/main" id="{2598255F-DF3A-4C4D-8794-84E45C597BAE}"/>
              </a:ext>
            </a:extLst>
          </p:cNvPr>
          <p:cNvSpPr txBox="1"/>
          <p:nvPr/>
        </p:nvSpPr>
        <p:spPr>
          <a:xfrm>
            <a:off x="2451578" y="563005"/>
            <a:ext cx="7288843" cy="923330"/>
          </a:xfrm>
          <a:prstGeom prst="rect">
            <a:avLst/>
          </a:prstGeom>
          <a:noFill/>
        </p:spPr>
        <p:txBody>
          <a:bodyPr wrap="square" rtlCol="0" anchor="ctr">
            <a:spAutoFit/>
          </a:bodyPr>
          <a:lstStyle/>
          <a:p>
            <a:r>
              <a:rPr lang="en-US" altLang="ko-KR" sz="5400" dirty="0">
                <a:solidFill>
                  <a:schemeClr val="bg1"/>
                </a:solidFill>
                <a:cs typeface="Arial" pitchFamily="34" charset="0"/>
              </a:rPr>
              <a:t>Classification Models</a:t>
            </a:r>
          </a:p>
        </p:txBody>
      </p:sp>
      <p:sp>
        <p:nvSpPr>
          <p:cNvPr id="2" name="TextBox 1">
            <a:extLst>
              <a:ext uri="{FF2B5EF4-FFF2-40B4-BE49-F238E27FC236}">
                <a16:creationId xmlns:a16="http://schemas.microsoft.com/office/drawing/2014/main" id="{75AE11BC-2345-4FAF-B1C6-39DE59627AA3}"/>
              </a:ext>
            </a:extLst>
          </p:cNvPr>
          <p:cNvSpPr txBox="1"/>
          <p:nvPr/>
        </p:nvSpPr>
        <p:spPr>
          <a:xfrm>
            <a:off x="7861742" y="3525580"/>
            <a:ext cx="4480421" cy="369332"/>
          </a:xfrm>
          <a:prstGeom prst="rect">
            <a:avLst/>
          </a:prstGeom>
          <a:noFill/>
        </p:spPr>
        <p:txBody>
          <a:bodyPr wrap="square" rtlCol="0">
            <a:spAutoFit/>
          </a:bodyPr>
          <a:lstStyle/>
          <a:p>
            <a:r>
              <a:rPr lang="en-GB" dirty="0"/>
              <a:t>(10-fold cross validation)</a:t>
            </a:r>
          </a:p>
        </p:txBody>
      </p:sp>
    </p:spTree>
    <p:extLst>
      <p:ext uri="{BB962C8B-B14F-4D97-AF65-F5344CB8AC3E}">
        <p14:creationId xmlns:p14="http://schemas.microsoft.com/office/powerpoint/2010/main" val="125424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Chart 27">
            <a:extLst>
              <a:ext uri="{FF2B5EF4-FFF2-40B4-BE49-F238E27FC236}">
                <a16:creationId xmlns:a16="http://schemas.microsoft.com/office/drawing/2014/main" id="{785C5620-74C4-9C49-A53D-6A97C0150196}"/>
              </a:ext>
            </a:extLst>
          </p:cNvPr>
          <p:cNvGraphicFramePr/>
          <p:nvPr/>
        </p:nvGraphicFramePr>
        <p:xfrm>
          <a:off x="4733253" y="2858945"/>
          <a:ext cx="3278735" cy="297305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1939253D-8257-E340-83D0-E5F89997AF12}"/>
              </a:ext>
            </a:extLst>
          </p:cNvPr>
          <p:cNvGraphicFramePr/>
          <p:nvPr/>
        </p:nvGraphicFramePr>
        <p:xfrm>
          <a:off x="661734" y="2858945"/>
          <a:ext cx="3278735" cy="2973053"/>
        </p:xfrm>
        <a:graphic>
          <a:graphicData uri="http://schemas.openxmlformats.org/drawingml/2006/chart">
            <c:chart xmlns:c="http://schemas.openxmlformats.org/drawingml/2006/chart" xmlns:r="http://schemas.openxmlformats.org/officeDocument/2006/relationships" r:id="rId3"/>
          </a:graphicData>
        </a:graphic>
      </p:graphicFrame>
      <p:sp>
        <p:nvSpPr>
          <p:cNvPr id="10" name="Right Arrow 9">
            <a:extLst>
              <a:ext uri="{FF2B5EF4-FFF2-40B4-BE49-F238E27FC236}">
                <a16:creationId xmlns:a16="http://schemas.microsoft.com/office/drawing/2014/main" id="{481206DF-AE72-B14F-A528-BBAB4F40557C}"/>
              </a:ext>
            </a:extLst>
          </p:cNvPr>
          <p:cNvSpPr/>
          <p:nvPr/>
        </p:nvSpPr>
        <p:spPr>
          <a:xfrm>
            <a:off x="4036840" y="3928862"/>
            <a:ext cx="558306" cy="456807"/>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7EC9CB4F-4C42-0D45-B0DC-DD9F8E9F371F}"/>
              </a:ext>
            </a:extLst>
          </p:cNvPr>
          <p:cNvSpPr txBox="1"/>
          <p:nvPr/>
        </p:nvSpPr>
        <p:spPr>
          <a:xfrm>
            <a:off x="3039155" y="563005"/>
            <a:ext cx="6113689" cy="923330"/>
          </a:xfrm>
          <a:prstGeom prst="rect">
            <a:avLst/>
          </a:prstGeom>
          <a:noFill/>
        </p:spPr>
        <p:txBody>
          <a:bodyPr wrap="square" rtlCol="0" anchor="ctr">
            <a:spAutoFit/>
          </a:bodyPr>
          <a:lstStyle/>
          <a:p>
            <a:r>
              <a:rPr lang="en-US" altLang="ko-KR" sz="5400" dirty="0">
                <a:solidFill>
                  <a:schemeClr val="bg1"/>
                </a:solidFill>
                <a:cs typeface="Arial" pitchFamily="34" charset="0"/>
              </a:rPr>
              <a:t>Oversampling Data</a:t>
            </a:r>
          </a:p>
        </p:txBody>
      </p:sp>
      <p:sp>
        <p:nvSpPr>
          <p:cNvPr id="3" name="TextBox 2">
            <a:extLst>
              <a:ext uri="{FF2B5EF4-FFF2-40B4-BE49-F238E27FC236}">
                <a16:creationId xmlns:a16="http://schemas.microsoft.com/office/drawing/2014/main" id="{6F187476-89EB-C44E-B6CE-6FBBBB201379}"/>
              </a:ext>
            </a:extLst>
          </p:cNvPr>
          <p:cNvSpPr txBox="1"/>
          <p:nvPr/>
        </p:nvSpPr>
        <p:spPr>
          <a:xfrm>
            <a:off x="737276" y="6052455"/>
            <a:ext cx="6322565"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Unbalanced classes deteriorate model prediction</a:t>
            </a:r>
          </a:p>
          <a:p>
            <a:pPr marL="285750" indent="-285750">
              <a:buFont typeface="Arial" panose="020B0604020202020204" pitchFamily="34" charset="0"/>
              <a:buChar char="•"/>
            </a:pPr>
            <a:r>
              <a:rPr lang="en-US" sz="1600" dirty="0"/>
              <a:t>Successful opportunities were duplicated to balance the dataset </a:t>
            </a:r>
          </a:p>
        </p:txBody>
      </p:sp>
    </p:spTree>
    <p:extLst>
      <p:ext uri="{BB962C8B-B14F-4D97-AF65-F5344CB8AC3E}">
        <p14:creationId xmlns:p14="http://schemas.microsoft.com/office/powerpoint/2010/main" val="175450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581917" y="348364"/>
            <a:ext cx="9945078" cy="707887"/>
          </a:xfrm>
        </p:spPr>
        <p:txBody>
          <a:bodyPr/>
          <a:lstStyle/>
          <a:p>
            <a:r>
              <a:rPr lang="en-US" dirty="0"/>
              <a:t>Logistic Regression</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39302" y="1379417"/>
            <a:ext cx="6577106" cy="1508105"/>
            <a:chOff x="5529030" y="860119"/>
            <a:chExt cx="4467593" cy="1508105"/>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206299" y="860119"/>
              <a:ext cx="3790324" cy="1508105"/>
              <a:chOff x="3009762" y="4283314"/>
              <a:chExt cx="1985134" cy="1508105"/>
            </a:xfrm>
          </p:grpSpPr>
          <p:sp>
            <p:nvSpPr>
              <p:cNvPr id="6" name="TextBox 5">
                <a:extLst>
                  <a:ext uri="{FF2B5EF4-FFF2-40B4-BE49-F238E27FC236}">
                    <a16:creationId xmlns:a16="http://schemas.microsoft.com/office/drawing/2014/main" id="{EEE398A0-935F-F94D-97E8-9804ED668CAD}"/>
                  </a:ext>
                </a:extLst>
              </p:cNvPr>
              <p:cNvSpPr txBox="1"/>
              <p:nvPr/>
            </p:nvSpPr>
            <p:spPr>
              <a:xfrm>
                <a:off x="3009762" y="4621868"/>
                <a:ext cx="1985134" cy="1169551"/>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High interpretability</a:t>
                </a:r>
              </a:p>
              <a:p>
                <a:r>
                  <a:rPr lang="en-CA" sz="1200" dirty="0">
                    <a:solidFill>
                      <a:srgbClr val="000000"/>
                    </a:solidFill>
                    <a:latin typeface="Arial" panose="020B0604020202020204" pitchFamily="34" charset="0"/>
                  </a:rPr>
                  <a:t>    Can efficiently describe the relationship between a dependent binary class and the parameters</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Examine the Significance of the Features</a:t>
                </a:r>
              </a:p>
              <a:p>
                <a:pPr marL="171450" indent="-171450">
                  <a:spcBef>
                    <a:spcPts val="600"/>
                  </a:spcBef>
                  <a:buFont typeface="Courier New" panose="02070309020205020404" pitchFamily="49" charset="0"/>
                  <a:buChar char="o"/>
                </a:pPr>
                <a:r>
                  <a:rPr lang="en-CA" sz="1200" dirty="0">
                    <a:solidFill>
                      <a:srgbClr val="000000"/>
                    </a:solidFill>
                    <a:latin typeface="Arial" panose="020B0604020202020204" pitchFamily="34" charset="0"/>
                  </a:rPr>
                  <a:t>Give a baseline metric for our latter models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 LR first?</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10" name="Group 13">
            <a:extLst>
              <a:ext uri="{FF2B5EF4-FFF2-40B4-BE49-F238E27FC236}">
                <a16:creationId xmlns:a16="http://schemas.microsoft.com/office/drawing/2014/main" id="{9F051B8B-05BE-5548-8DD5-CE1219A90092}"/>
              </a:ext>
            </a:extLst>
          </p:cNvPr>
          <p:cNvGrpSpPr/>
          <p:nvPr/>
        </p:nvGrpSpPr>
        <p:grpSpPr>
          <a:xfrm>
            <a:off x="957761" y="3031828"/>
            <a:ext cx="5627888" cy="1354217"/>
            <a:chOff x="3009762" y="4283314"/>
            <a:chExt cx="1904855" cy="1354217"/>
          </a:xfrm>
        </p:grpSpPr>
        <p:sp>
          <p:nvSpPr>
            <p:cNvPr id="11" name="TextBox 10">
              <a:extLst>
                <a:ext uri="{FF2B5EF4-FFF2-40B4-BE49-F238E27FC236}">
                  <a16:creationId xmlns:a16="http://schemas.microsoft.com/office/drawing/2014/main" id="{1A3F48FB-9D6C-C64B-B8D2-E33D9C364661}"/>
                </a:ext>
              </a:extLst>
            </p:cNvPr>
            <p:cNvSpPr txBox="1"/>
            <p:nvPr/>
          </p:nvSpPr>
          <p:spPr>
            <a:xfrm>
              <a:off x="3009762" y="4621868"/>
              <a:ext cx="1904855" cy="1015663"/>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Base (14 variables), additional (3 variables) and cross-features (3 variables)</a:t>
              </a:r>
            </a:p>
            <a:p>
              <a:pPr marL="171450" indent="-171450">
                <a:buFont typeface="Courier New" panose="02070309020205020404" pitchFamily="49" charset="0"/>
                <a:buChar char="o"/>
              </a:pPr>
              <a:r>
                <a:rPr lang="en-US" sz="1200" dirty="0">
                  <a:solidFill>
                    <a:srgbClr val="00B0F0"/>
                  </a:solidFill>
                  <a:latin typeface="Arial" panose="020B0604020202020204" pitchFamily="34" charset="0"/>
                </a:rPr>
                <a:t>Dataset 1</a:t>
              </a:r>
              <a:r>
                <a:rPr lang="en-US" sz="1200"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sz="1200" dirty="0">
                  <a:solidFill>
                    <a:schemeClr val="accent6"/>
                  </a:solidFill>
                  <a:latin typeface="Arial" panose="020B0604020202020204" pitchFamily="34" charset="0"/>
                </a:rPr>
                <a:t>Dataset 2</a:t>
              </a:r>
              <a:r>
                <a:rPr lang="en-US" sz="1200" dirty="0">
                  <a:solidFill>
                    <a:srgbClr val="000000"/>
                  </a:solidFill>
                  <a:latin typeface="Arial" panose="020B0604020202020204" pitchFamily="34" charset="0"/>
                </a:rPr>
                <a:t>: Base + </a:t>
              </a:r>
              <a:r>
                <a:rPr lang="en-CA" sz="1200" dirty="0">
                  <a:solidFill>
                    <a:srgbClr val="000000"/>
                  </a:solidFill>
                  <a:latin typeface="Arial" panose="020B0604020202020204" pitchFamily="34" charset="0"/>
                </a:rPr>
                <a:t>s</a:t>
              </a:r>
              <a:r>
                <a:rPr lang="en-CA" sz="1200" dirty="0"/>
                <a:t>pecial-feature</a:t>
              </a:r>
              <a:endParaRPr lang="en-US" sz="1200" dirty="0">
                <a:solidFill>
                  <a:srgbClr val="000000"/>
                </a:solidFill>
                <a:latin typeface="Arial" panose="020B0604020202020204" pitchFamily="34" charset="0"/>
              </a:endParaRPr>
            </a:p>
            <a:p>
              <a:pPr marL="171450" indent="-171450">
                <a:buFont typeface="Courier New" panose="02070309020205020404" pitchFamily="49" charset="0"/>
                <a:buChar char="o"/>
              </a:pPr>
              <a:r>
                <a:rPr lang="en-US" sz="1200" dirty="0">
                  <a:solidFill>
                    <a:srgbClr val="FFC000"/>
                  </a:solidFill>
                  <a:latin typeface="Arial" panose="020B0604020202020204" pitchFamily="34" charset="0"/>
                </a:rPr>
                <a:t>Dataset 3</a:t>
              </a:r>
              <a:r>
                <a:rPr lang="en-US" sz="1200"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sz="1200" dirty="0">
                  <a:solidFill>
                    <a:srgbClr val="FF0000"/>
                  </a:solidFill>
                  <a:latin typeface="Arial" panose="020B0604020202020204" pitchFamily="34" charset="0"/>
                </a:rPr>
                <a:t>Dataset 4</a:t>
              </a:r>
              <a:r>
                <a:rPr lang="en-US" sz="1200" dirty="0">
                  <a:latin typeface="Arial" panose="020B0604020202020204" pitchFamily="34" charset="0"/>
                </a:rPr>
                <a:t>: Base + </a:t>
              </a:r>
              <a:r>
                <a:rPr lang="en-CA" sz="1200" dirty="0">
                  <a:latin typeface="Arial" panose="020B0604020202020204" pitchFamily="34" charset="0"/>
                </a:rPr>
                <a:t>s</a:t>
              </a:r>
              <a:r>
                <a:rPr lang="en-CA" sz="1200" dirty="0"/>
                <a:t>pecial-feature</a:t>
              </a:r>
              <a:r>
                <a:rPr lang="en-US" sz="1200" dirty="0">
                  <a:latin typeface="Arial" panose="020B0604020202020204" pitchFamily="34" charset="0"/>
                </a:rPr>
                <a:t> + cross-features</a:t>
              </a:r>
              <a:endParaRPr lang="en-US" sz="1200" dirty="0">
                <a:solidFill>
                  <a:srgbClr val="FF0000"/>
                </a:solidFill>
                <a:latin typeface="Arial" panose="020B0604020202020204" pitchFamily="34" charset="0"/>
              </a:endParaRPr>
            </a:p>
          </p:txBody>
        </p:sp>
        <p:sp>
          <p:nvSpPr>
            <p:cNvPr id="12" name="TextBox 11">
              <a:extLst>
                <a:ext uri="{FF2B5EF4-FFF2-40B4-BE49-F238E27FC236}">
                  <a16:creationId xmlns:a16="http://schemas.microsoft.com/office/drawing/2014/main" id="{F7EC9BAC-92C5-C34E-91F1-DDD5CE03E7CF}"/>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3" name="TextBox 12">
            <a:extLst>
              <a:ext uri="{FF2B5EF4-FFF2-40B4-BE49-F238E27FC236}">
                <a16:creationId xmlns:a16="http://schemas.microsoft.com/office/drawing/2014/main" id="{7E02482D-EDD5-D744-BC1F-2874F59E7301}"/>
              </a:ext>
            </a:extLst>
          </p:cNvPr>
          <p:cNvSpPr txBox="1"/>
          <p:nvPr/>
        </p:nvSpPr>
        <p:spPr>
          <a:xfrm>
            <a:off x="-39302" y="3101078"/>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pSp>
        <p:nvGrpSpPr>
          <p:cNvPr id="16" name="Group 13">
            <a:extLst>
              <a:ext uri="{FF2B5EF4-FFF2-40B4-BE49-F238E27FC236}">
                <a16:creationId xmlns:a16="http://schemas.microsoft.com/office/drawing/2014/main" id="{7C5F8DDE-5A0B-CC43-B547-3927F0A17445}"/>
              </a:ext>
            </a:extLst>
          </p:cNvPr>
          <p:cNvGrpSpPr/>
          <p:nvPr/>
        </p:nvGrpSpPr>
        <p:grpSpPr>
          <a:xfrm>
            <a:off x="957761" y="4715017"/>
            <a:ext cx="5354386" cy="800219"/>
            <a:chOff x="3009762" y="4283314"/>
            <a:chExt cx="1904855" cy="800219"/>
          </a:xfrm>
        </p:grpSpPr>
        <p:sp>
          <p:nvSpPr>
            <p:cNvPr id="17" name="TextBox 16">
              <a:extLst>
                <a:ext uri="{FF2B5EF4-FFF2-40B4-BE49-F238E27FC236}">
                  <a16:creationId xmlns:a16="http://schemas.microsoft.com/office/drawing/2014/main" id="{583DC9C6-6663-D842-BE7D-B01A63135E63}"/>
                </a:ext>
              </a:extLst>
            </p:cNvPr>
            <p:cNvSpPr txBox="1"/>
            <p:nvPr/>
          </p:nvSpPr>
          <p:spPr>
            <a:xfrm>
              <a:off x="3009762" y="4621868"/>
              <a:ext cx="1904855" cy="461665"/>
            </a:xfrm>
            <a:prstGeom prst="rect">
              <a:avLst/>
            </a:prstGeom>
            <a:noFill/>
          </p:spPr>
          <p:txBody>
            <a:bodyPr wrap="square" rtlCol="0">
              <a:spAutoFit/>
            </a:bodyPr>
            <a:lstStyle/>
            <a:p>
              <a:pPr marL="171450" indent="-171450">
                <a:buFont typeface="Courier New" panose="02070309020205020404" pitchFamily="49" charset="0"/>
                <a:buChar char="o"/>
              </a:pPr>
              <a:r>
                <a:rPr lang="en-US" sz="1200" b="1" dirty="0">
                  <a:solidFill>
                    <a:srgbClr val="000000"/>
                  </a:solidFill>
                  <a:latin typeface="Arial" panose="020B0604020202020204" pitchFamily="34" charset="0"/>
                </a:rPr>
                <a:t>19</a:t>
              </a:r>
              <a:r>
                <a:rPr lang="en-US" sz="1200" dirty="0">
                  <a:solidFill>
                    <a:srgbClr val="000000"/>
                  </a:solidFill>
                  <a:latin typeface="Arial" panose="020B0604020202020204" pitchFamily="34" charset="0"/>
                </a:rPr>
                <a:t> variables and around 300 features</a:t>
              </a:r>
            </a:p>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Only whose </a:t>
              </a:r>
              <a:r>
                <a:rPr lang="en-US" sz="1200" b="1" dirty="0">
                  <a:solidFill>
                    <a:srgbClr val="000000"/>
                  </a:solidFill>
                  <a:latin typeface="Arial" panose="020B0604020202020204" pitchFamily="34" charset="0"/>
                </a:rPr>
                <a:t>p-value &lt; 0.05 </a:t>
              </a:r>
              <a:r>
                <a:rPr lang="en-US" sz="1200" dirty="0">
                  <a:solidFill>
                    <a:srgbClr val="000000"/>
                  </a:solidFill>
                  <a:latin typeface="Arial" panose="020B0604020202020204" pitchFamily="34" charset="0"/>
                </a:rPr>
                <a:t>are considered as </a:t>
              </a:r>
              <a:r>
                <a:rPr lang="en-US" sz="1200" b="1" dirty="0">
                  <a:solidFill>
                    <a:srgbClr val="000000"/>
                  </a:solidFill>
                  <a:latin typeface="Arial" panose="020B0604020202020204" pitchFamily="34" charset="0"/>
                </a:rPr>
                <a:t>significant features</a:t>
              </a:r>
            </a:p>
          </p:txBody>
        </p:sp>
        <p:sp>
          <p:nvSpPr>
            <p:cNvPr id="18" name="TextBox 17">
              <a:extLst>
                <a:ext uri="{FF2B5EF4-FFF2-40B4-BE49-F238E27FC236}">
                  <a16:creationId xmlns:a16="http://schemas.microsoft.com/office/drawing/2014/main" id="{D88D2B44-535A-7F46-8159-CA023166494A}"/>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Feature importance</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20" name="TextBox 19">
            <a:extLst>
              <a:ext uri="{FF2B5EF4-FFF2-40B4-BE49-F238E27FC236}">
                <a16:creationId xmlns:a16="http://schemas.microsoft.com/office/drawing/2014/main" id="{C3F2D4A0-3BD5-FC4D-B96F-92BE942CDF06}"/>
              </a:ext>
            </a:extLst>
          </p:cNvPr>
          <p:cNvSpPr txBox="1"/>
          <p:nvPr/>
        </p:nvSpPr>
        <p:spPr>
          <a:xfrm>
            <a:off x="-39302" y="471501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aphicFrame>
        <p:nvGraphicFramePr>
          <p:cNvPr id="8" name="Chart 7">
            <a:extLst>
              <a:ext uri="{FF2B5EF4-FFF2-40B4-BE49-F238E27FC236}">
                <a16:creationId xmlns:a16="http://schemas.microsoft.com/office/drawing/2014/main" id="{F541133A-647B-FB4F-A601-B4D78EAE451E}"/>
              </a:ext>
            </a:extLst>
          </p:cNvPr>
          <p:cNvGraphicFramePr/>
          <p:nvPr/>
        </p:nvGraphicFramePr>
        <p:xfrm>
          <a:off x="6399455" y="1544758"/>
          <a:ext cx="3795319" cy="3970478"/>
        </p:xfrm>
        <a:graphic>
          <a:graphicData uri="http://schemas.openxmlformats.org/drawingml/2006/chart">
            <c:chart xmlns:c="http://schemas.openxmlformats.org/drawingml/2006/chart" xmlns:r="http://schemas.openxmlformats.org/officeDocument/2006/relationships" r:id="rId3"/>
          </a:graphicData>
        </a:graphic>
      </p:graphicFrame>
      <p:pic>
        <p:nvPicPr>
          <p:cNvPr id="3074" name="Picture 2" descr="Logistic Regressions Icons - Download Free Vector Icons | Noun Project">
            <a:extLst>
              <a:ext uri="{FF2B5EF4-FFF2-40B4-BE49-F238E27FC236}">
                <a16:creationId xmlns:a16="http://schemas.microsoft.com/office/drawing/2014/main" id="{0CD083F3-CAEF-E048-949F-009E68D4C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8691" y="5724260"/>
            <a:ext cx="953945" cy="953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78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Graphic spid="8"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0689" y="348364"/>
            <a:ext cx="9945078" cy="707887"/>
          </a:xfrm>
        </p:spPr>
        <p:txBody>
          <a:bodyPr>
            <a:noAutofit/>
          </a:bodyPr>
          <a:lstStyle/>
          <a:p>
            <a:r>
              <a:rPr lang="en-US" sz="5300" dirty="0"/>
              <a:t>Support Vector Machine</a:t>
            </a:r>
          </a:p>
        </p:txBody>
      </p:sp>
      <p:grpSp>
        <p:nvGrpSpPr>
          <p:cNvPr id="3" name="Group 2"/>
          <p:cNvGrpSpPr/>
          <p:nvPr/>
        </p:nvGrpSpPr>
        <p:grpSpPr>
          <a:xfrm>
            <a:off x="21270" y="1596390"/>
            <a:ext cx="6380488" cy="1945333"/>
            <a:chOff x="5540215" y="860119"/>
            <a:chExt cx="4370599" cy="1059024"/>
          </a:xfrm>
        </p:grpSpPr>
        <p:sp>
          <p:nvSpPr>
            <p:cNvPr id="4" name="TextBox 3"/>
            <p:cNvSpPr txBox="1"/>
            <p:nvPr/>
          </p:nvSpPr>
          <p:spPr>
            <a:xfrm>
              <a:off x="5540215" y="880818"/>
              <a:ext cx="628639" cy="3518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ko-KR" sz="36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rPr>
                <a:t>01</a:t>
              </a:r>
              <a:endParaRPr kumimoji="0" lang="ko-KR" altLang="en-US" sz="36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endParaRPr>
            </a:p>
          </p:txBody>
        </p:sp>
        <p:grpSp>
          <p:nvGrpSpPr>
            <p:cNvPr id="5" name="Group 13"/>
            <p:cNvGrpSpPr/>
            <p:nvPr/>
          </p:nvGrpSpPr>
          <p:grpSpPr>
            <a:xfrm>
              <a:off x="6120490" y="860119"/>
              <a:ext cx="3790324" cy="1059024"/>
              <a:chOff x="2964822" y="4283314"/>
              <a:chExt cx="1985134" cy="1059024"/>
            </a:xfrm>
          </p:grpSpPr>
          <p:sp>
            <p:nvSpPr>
              <p:cNvPr id="6" name="TextBox 5"/>
              <p:cNvSpPr txBox="1"/>
              <p:nvPr/>
            </p:nvSpPr>
            <p:spPr>
              <a:xfrm>
                <a:off x="2964822" y="4621868"/>
                <a:ext cx="1985134" cy="720470"/>
              </a:xfrm>
              <a:prstGeom prst="rect">
                <a:avLst/>
              </a:prstGeom>
              <a:noFill/>
            </p:spPr>
            <p:txBody>
              <a:bodyPr wrap="square" rtlCol="0">
                <a:spAutoFit/>
              </a:bodyPr>
              <a:lstStyle/>
              <a:p>
                <a:pPr marL="171450" lvl="0" indent="-171450" algn="l"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Small and high-dimensional data set (5000+ rows and 15 features)</a:t>
                </a:r>
              </a:p>
              <a:p>
                <a:pPr marL="742950" lvl="1" indent="-285750" algn="l" defTabSz="914400">
                  <a:spcBef>
                    <a:spcPts val="600"/>
                  </a:spcBef>
                  <a:buFont typeface="Arial" panose="020B0604020202020204" pitchFamily="34" charset="0"/>
                  <a:buChar char="•"/>
                </a:pPr>
                <a:r>
                  <a:rPr lang="en-US" altLang="en-CA" sz="1200" dirty="0">
                    <a:solidFill>
                      <a:srgbClr val="000000"/>
                    </a:solidFill>
                    <a:latin typeface="Arial" panose="020B0604020202020204" pitchFamily="34" charset="0"/>
                  </a:rPr>
                  <a:t>High Bias &amp; Low Variance</a:t>
                </a:r>
              </a:p>
              <a:p>
                <a:pPr marL="171450" indent="-171450" algn="l">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Could use for linear or non-linear data set</a:t>
                </a:r>
              </a:p>
              <a:p>
                <a:pPr marL="171450" indent="-171450" algn="l">
                  <a:spcBef>
                    <a:spcPts val="600"/>
                  </a:spcBef>
                  <a:buFont typeface="Courier New" panose="02070309020205020404" pitchFamily="49" charset="0"/>
                  <a:buChar char="o"/>
                </a:pPr>
                <a:r>
                  <a:rPr lang="en-US" sz="1200" dirty="0">
                    <a:solidFill>
                      <a:srgbClr val="000000"/>
                    </a:solidFill>
                    <a:latin typeface="Arial" panose="020B0604020202020204" pitchFamily="34" charset="0"/>
                  </a:rPr>
                  <a:t>Kernel function</a:t>
                </a:r>
              </a:p>
              <a:p>
                <a:pPr marL="742950" lvl="1" indent="-285750" algn="l">
                  <a:spcBef>
                    <a:spcPts val="600"/>
                  </a:spcBef>
                  <a:buFont typeface="Arial" panose="020B0604020202020204" pitchFamily="34" charset="0"/>
                  <a:buChar char="•"/>
                </a:pPr>
                <a:r>
                  <a:rPr lang="en-US" sz="1200" dirty="0">
                    <a:solidFill>
                      <a:srgbClr val="000000"/>
                    </a:solidFill>
                    <a:latin typeface="Arial" panose="020B0604020202020204" pitchFamily="34" charset="0"/>
                  </a:rPr>
                  <a:t>simplifies the computational complexity</a:t>
                </a:r>
              </a:p>
            </p:txBody>
          </p:sp>
          <p:sp>
            <p:nvSpPr>
              <p:cNvPr id="7" name="TextBox 6"/>
              <p:cNvSpPr txBox="1"/>
              <p:nvPr/>
            </p:nvSpPr>
            <p:spPr>
              <a:xfrm>
                <a:off x="2972921" y="4283314"/>
                <a:ext cx="1888661" cy="217817"/>
              </a:xfrm>
              <a:prstGeom prst="rect">
                <a:avLst/>
              </a:prstGeom>
              <a:noFill/>
            </p:spPr>
            <p:txBody>
              <a:bodyPr wrap="square" rtlCol="0">
                <a:spAutoFit/>
              </a:bodyPr>
              <a:lstStyle/>
              <a:p>
                <a:pPr lvl="0" algn="l" defTabSz="914400"/>
                <a:r>
                  <a:rPr lang="en-US" altLang="ko-KR" sz="2000" b="1" dirty="0">
                    <a:solidFill>
                      <a:prstClr val="black">
                        <a:lumMod val="75000"/>
                        <a:lumOff val="25000"/>
                      </a:prstClr>
                    </a:solidFill>
                    <a:latin typeface="Arial" panose="020B0604020202020204"/>
                    <a:ea typeface="Arial Unicode MS"/>
                    <a:cs typeface="Arial" panose="020B0604020202020204" pitchFamily="34" charset="0"/>
                  </a:rPr>
                  <a:t>Why SVM?</a:t>
                </a:r>
              </a:p>
            </p:txBody>
          </p:sp>
        </p:grpSp>
      </p:grpSp>
      <p:sp>
        <p:nvSpPr>
          <p:cNvPr id="21" name="TextBox 11"/>
          <p:cNvSpPr txBox="1"/>
          <p:nvPr/>
        </p:nvSpPr>
        <p:spPr>
          <a:xfrm>
            <a:off x="900915" y="3906114"/>
            <a:ext cx="2932418" cy="400110"/>
          </a:xfrm>
          <a:prstGeom prst="rect">
            <a:avLst/>
          </a:prstGeom>
          <a:noFill/>
        </p:spPr>
        <p:txBody>
          <a:bodyPr wrap="square" rtlCol="0">
            <a:spAutoFit/>
          </a:bodyPr>
          <a:lstStyle/>
          <a:p>
            <a:pPr lvl="0" defTabSz="914400"/>
            <a:r>
              <a:rPr lang="en-US" altLang="ko-KR" sz="2000" b="1" dirty="0">
                <a:solidFill>
                  <a:prstClr val="black">
                    <a:lumMod val="75000"/>
                    <a:lumOff val="25000"/>
                  </a:prstClr>
                </a:solidFill>
                <a:latin typeface="Arial" panose="020B0604020202020204"/>
                <a:ea typeface="Arial Unicode MS"/>
                <a:cs typeface="Arial" panose="020B0604020202020204" pitchFamily="34" charset="0"/>
              </a:rPr>
              <a:t>Evaluation methods</a:t>
            </a:r>
            <a:endParaRPr lang="ko-KR" altLang="en-US" sz="20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22" name="TextBox 12"/>
          <p:cNvSpPr txBox="1"/>
          <p:nvPr/>
        </p:nvSpPr>
        <p:spPr>
          <a:xfrm>
            <a:off x="21270" y="3780690"/>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endParaRPr>
          </a:p>
        </p:txBody>
      </p:sp>
      <p:pic>
        <p:nvPicPr>
          <p:cNvPr id="2050" name="Picture 2" descr="Support Vector Machines Icons - Download Free Vector Icon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9371" y="5721608"/>
            <a:ext cx="898312" cy="8983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26264" y="4346212"/>
            <a:ext cx="5533364" cy="276999"/>
          </a:xfrm>
          <a:prstGeom prst="rect">
            <a:avLst/>
          </a:prstGeom>
          <a:noFill/>
        </p:spPr>
        <p:txBody>
          <a:bodyPr wrap="square" rtlCol="0">
            <a:spAutoFit/>
          </a:bodyPr>
          <a:lstStyle/>
          <a:p>
            <a:pPr marL="171450" lvl="0" indent="-171450" algn="l" defTabSz="91440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All feature sets has the same result</a:t>
            </a:r>
          </a:p>
        </p:txBody>
      </p:sp>
      <p:graphicFrame>
        <p:nvGraphicFramePr>
          <p:cNvPr id="13" name="图表 7"/>
          <p:cNvGraphicFramePr/>
          <p:nvPr>
            <p:extLst>
              <p:ext uri="{D42A27DB-BD31-4B8C-83A1-F6EECF244321}">
                <p14:modId xmlns:p14="http://schemas.microsoft.com/office/powerpoint/2010/main" val="3422161750"/>
              </p:ext>
            </p:extLst>
          </p:nvPr>
        </p:nvGraphicFramePr>
        <p:xfrm>
          <a:off x="5688660" y="1596391"/>
          <a:ext cx="4817110" cy="391506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0054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ppt_y</p:attrName>
                                        </p:attrNameLst>
                                      </p:cBhvr>
                                      <p:tavLst>
                                        <p:tav tm="0">
                                          <p:val>
                                            <p:strVal val="#ppt_y+#ppt_h*1.125000"/>
                                          </p:val>
                                        </p:tav>
                                        <p:tav tm="100000">
                                          <p:val>
                                            <p:strVal val="#ppt_y"/>
                                          </p:val>
                                        </p:tav>
                                      </p:tavLst>
                                    </p:anim>
                                    <p:animEffect transition="in" filter="wipe(up)">
                                      <p:cBhvr>
                                        <p:cTn id="18" dur="500"/>
                                        <p:tgtEl>
                                          <p:spTgt spid="13"/>
                                        </p:tgtEl>
                                      </p:cBhvr>
                                    </p:animEffec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881677" y="3582656"/>
            <a:ext cx="3827083" cy="723275"/>
          </a:xfrm>
          <a:prstGeom prst="rect">
            <a:avLst/>
          </a:prstGeom>
          <a:noFill/>
        </p:spPr>
        <p:txBody>
          <a:bodyPr wrap="square" rtlCol="0">
            <a:spAutoFit/>
          </a:bodyPr>
          <a:lstStyle/>
          <a:p>
            <a:pPr marL="171450" lvl="0" indent="-171450"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Base + Cross-features and All features combined has the same highest performance </a:t>
            </a:r>
          </a:p>
          <a:p>
            <a:pPr marL="171450" lvl="0" indent="-171450" defTabSz="914400">
              <a:spcBef>
                <a:spcPts val="600"/>
              </a:spcBef>
              <a:buFont typeface="Courier New" panose="02070309020205020404" pitchFamily="49" charset="0"/>
              <a:buChar char="o"/>
            </a:pPr>
            <a:endParaRPr lang="en-US" sz="1200" dirty="0">
              <a:solidFill>
                <a:srgbClr val="000000"/>
              </a:solidFill>
              <a:latin typeface="Arial" panose="020B0604020202020204" pitchFamily="34" charset="0"/>
            </a:endParaRPr>
          </a:p>
        </p:txBody>
      </p:sp>
      <p:pic>
        <p:nvPicPr>
          <p:cNvPr id="1026" name="Picture 2" descr="Random Forest Icons - Download Free Vector Icon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8350" y="5381797"/>
            <a:ext cx="1367135" cy="136713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1123461" y="348364"/>
            <a:ext cx="9945078" cy="707887"/>
          </a:xfrm>
        </p:spPr>
        <p:txBody>
          <a:bodyPr>
            <a:noAutofit/>
          </a:bodyPr>
          <a:lstStyle/>
          <a:p>
            <a:r>
              <a:rPr lang="en-US" sz="5300" dirty="0"/>
              <a:t>Random Forest</a:t>
            </a:r>
          </a:p>
        </p:txBody>
      </p:sp>
      <p:grpSp>
        <p:nvGrpSpPr>
          <p:cNvPr id="3" name="Group 2"/>
          <p:cNvGrpSpPr/>
          <p:nvPr/>
        </p:nvGrpSpPr>
        <p:grpSpPr>
          <a:xfrm>
            <a:off x="52817" y="1379417"/>
            <a:ext cx="6421432" cy="1399004"/>
            <a:chOff x="5529030" y="860119"/>
            <a:chExt cx="4361849" cy="1399004"/>
          </a:xfrm>
        </p:grpSpPr>
        <p:sp>
          <p:nvSpPr>
            <p:cNvPr id="4" name="TextBox 3"/>
            <p:cNvSpPr txBox="1"/>
            <p:nvPr/>
          </p:nvSpPr>
          <p:spPr>
            <a:xfrm>
              <a:off x="5529030" y="978636"/>
              <a:ext cx="51418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endParaRPr>
            </a:p>
          </p:txBody>
        </p:sp>
        <p:grpSp>
          <p:nvGrpSpPr>
            <p:cNvPr id="5" name="Group 13"/>
            <p:cNvGrpSpPr/>
            <p:nvPr/>
          </p:nvGrpSpPr>
          <p:grpSpPr>
            <a:xfrm>
              <a:off x="6098999" y="860119"/>
              <a:ext cx="3791880" cy="1399004"/>
              <a:chOff x="2953563" y="4283314"/>
              <a:chExt cx="1985949" cy="1399004"/>
            </a:xfrm>
          </p:grpSpPr>
          <p:sp>
            <p:nvSpPr>
              <p:cNvPr id="6" name="TextBox 5"/>
              <p:cNvSpPr txBox="1"/>
              <p:nvPr/>
            </p:nvSpPr>
            <p:spPr>
              <a:xfrm>
                <a:off x="2954378" y="4621868"/>
                <a:ext cx="1985134" cy="1060450"/>
              </a:xfrm>
              <a:prstGeom prst="rect">
                <a:avLst/>
              </a:prstGeom>
              <a:noFill/>
            </p:spPr>
            <p:txBody>
              <a:bodyPr wrap="square" rtlCol="0">
                <a:spAutoFit/>
              </a:bodyPr>
              <a:lstStyle/>
              <a:p>
                <a:pPr marL="171450" lvl="0" indent="-171450"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No any assumptions for data</a:t>
                </a:r>
              </a:p>
              <a:p>
                <a:pPr marL="171450" indent="-17145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No many parameters tuning works</a:t>
                </a:r>
              </a:p>
              <a:p>
                <a:pPr marL="171450" indent="-17145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Features importance</a:t>
                </a:r>
              </a:p>
              <a:p>
                <a:pPr marL="628650" lvl="1" indent="-17145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Data analysis</a:t>
                </a:r>
              </a:p>
            </p:txBody>
          </p:sp>
          <p:sp>
            <p:nvSpPr>
              <p:cNvPr id="7" name="TextBox 6"/>
              <p:cNvSpPr txBox="1"/>
              <p:nvPr/>
            </p:nvSpPr>
            <p:spPr>
              <a:xfrm>
                <a:off x="2953563" y="4283314"/>
                <a:ext cx="1888661" cy="337185"/>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Why Random Forest?</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grpSp>
      </p:grpSp>
      <p:sp>
        <p:nvSpPr>
          <p:cNvPr id="12" name="TextBox 11"/>
          <p:cNvSpPr txBox="1"/>
          <p:nvPr/>
        </p:nvSpPr>
        <p:spPr>
          <a:xfrm>
            <a:off x="851591" y="3244102"/>
            <a:ext cx="4706549" cy="338554"/>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Evaluation method</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13" name="TextBox 12"/>
          <p:cNvSpPr txBox="1"/>
          <p:nvPr/>
        </p:nvSpPr>
        <p:spPr>
          <a:xfrm>
            <a:off x="52817" y="3075057"/>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endParaRPr>
          </a:p>
        </p:txBody>
      </p:sp>
      <p:sp>
        <p:nvSpPr>
          <p:cNvPr id="18" name="TextBox 17"/>
          <p:cNvSpPr txBox="1"/>
          <p:nvPr/>
        </p:nvSpPr>
        <p:spPr>
          <a:xfrm>
            <a:off x="881678" y="4510831"/>
            <a:ext cx="5308600" cy="338455"/>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Feature importance</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20" name="TextBox 19"/>
          <p:cNvSpPr txBox="1"/>
          <p:nvPr/>
        </p:nvSpPr>
        <p:spPr>
          <a:xfrm>
            <a:off x="52817" y="4335342"/>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98DC56"/>
                </a:solidFill>
                <a:effectLst/>
                <a:uLnTx/>
                <a:uFillTx/>
                <a:latin typeface="Arial" panose="020B0604020202020204"/>
                <a:ea typeface="Arial Unicode MS"/>
                <a:cs typeface="Arial" panose="020B0604020202020204"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panose="020B0604020202020204"/>
              <a:ea typeface="Arial Unicode MS"/>
              <a:cs typeface="Arial" panose="020B0604020202020204" pitchFamily="34" charset="0"/>
            </a:endParaRPr>
          </a:p>
        </p:txBody>
      </p:sp>
      <p:grpSp>
        <p:nvGrpSpPr>
          <p:cNvPr id="15" name="组合 14"/>
          <p:cNvGrpSpPr/>
          <p:nvPr/>
        </p:nvGrpSpPr>
        <p:grpSpPr>
          <a:xfrm>
            <a:off x="-4159" y="1099452"/>
            <a:ext cx="4786598" cy="4627374"/>
            <a:chOff x="1942" y="1434"/>
            <a:chExt cx="7153" cy="7002"/>
          </a:xfrm>
        </p:grpSpPr>
        <p:pic>
          <p:nvPicPr>
            <p:cNvPr id="19" name="图片 18" descr="Figure_1"/>
            <p:cNvPicPr>
              <a:picLocks noChangeAspect="1"/>
            </p:cNvPicPr>
            <p:nvPr/>
          </p:nvPicPr>
          <p:blipFill>
            <a:blip r:embed="rId4"/>
            <a:srcRect l="23459" t="14" r="-1074" b="-1317"/>
            <a:stretch>
              <a:fillRect/>
            </a:stretch>
          </p:blipFill>
          <p:spPr>
            <a:xfrm>
              <a:off x="1942" y="1434"/>
              <a:ext cx="7153" cy="7002"/>
            </a:xfrm>
            <a:prstGeom prst="rect">
              <a:avLst/>
            </a:prstGeom>
          </p:spPr>
        </p:pic>
        <p:sp>
          <p:nvSpPr>
            <p:cNvPr id="21" name="圆角矩形 20"/>
            <p:cNvSpPr/>
            <p:nvPr/>
          </p:nvSpPr>
          <p:spPr>
            <a:xfrm>
              <a:off x="3795" y="2407"/>
              <a:ext cx="4373" cy="377"/>
            </a:xfrm>
            <a:prstGeom prst="roundRect">
              <a:avLst/>
            </a:prstGeom>
            <a:noFill/>
            <a:ln w="63500" cmpd="sng">
              <a:solidFill>
                <a:srgbClr val="FF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aphicFrame>
        <p:nvGraphicFramePr>
          <p:cNvPr id="22" name="图表 8"/>
          <p:cNvGraphicFramePr/>
          <p:nvPr>
            <p:extLst>
              <p:ext uri="{D42A27DB-BD31-4B8C-83A1-F6EECF244321}">
                <p14:modId xmlns:p14="http://schemas.microsoft.com/office/powerpoint/2010/main" val="3160644264"/>
              </p:ext>
            </p:extLst>
          </p:nvPr>
        </p:nvGraphicFramePr>
        <p:xfrm>
          <a:off x="4824597" y="1268969"/>
          <a:ext cx="5023485" cy="411282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9794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p:tgtEl>
                                          <p:spTgt spid="22"/>
                                        </p:tgtEl>
                                        <p:attrNameLst>
                                          <p:attrName>ppt_y</p:attrName>
                                        </p:attrNameLst>
                                      </p:cBhvr>
                                      <p:tavLst>
                                        <p:tav tm="0">
                                          <p:val>
                                            <p:strVal val="#ppt_y+#ppt_h*1.125000"/>
                                          </p:val>
                                        </p:tav>
                                        <p:tav tm="100000">
                                          <p:val>
                                            <p:strVal val="#ppt_y"/>
                                          </p:val>
                                        </p:tav>
                                      </p:tavLst>
                                    </p:anim>
                                    <p:animEffect transition="in" filter="wipe(up)">
                                      <p:cBhvr>
                                        <p:cTn id="12" dur="500"/>
                                        <p:tgtEl>
                                          <p:spTgt spid="22"/>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2" grpId="0"/>
      <p:bldP spid="13" grpId="0"/>
      <p:bldP spid="18" grpId="0"/>
      <p:bldP spid="18" grpId="1"/>
      <p:bldP spid="20" grpId="0"/>
      <p:bldP spid="2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Diagram&#10;&#10;Description automatically generated">
            <a:extLst>
              <a:ext uri="{FF2B5EF4-FFF2-40B4-BE49-F238E27FC236}">
                <a16:creationId xmlns:a16="http://schemas.microsoft.com/office/drawing/2014/main" id="{FB5E063A-1491-8A44-9B9C-69338FCBE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269" y="1363252"/>
            <a:ext cx="2689551" cy="2052414"/>
          </a:xfrm>
          <a:prstGeom prst="rect">
            <a:avLst/>
          </a:prstGeom>
        </p:spPr>
      </p:pic>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1123461" y="348364"/>
            <a:ext cx="9945078" cy="707887"/>
          </a:xfrm>
        </p:spPr>
        <p:txBody>
          <a:bodyPr/>
          <a:lstStyle/>
          <a:p>
            <a:r>
              <a:rPr lang="en-US" dirty="0"/>
              <a:t>Deep Neural Network</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6842" y="1487139"/>
            <a:ext cx="7822967" cy="707886"/>
            <a:chOff x="5529030" y="967841"/>
            <a:chExt cx="5313862" cy="707886"/>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115963" y="1024241"/>
              <a:ext cx="4726929" cy="615553"/>
              <a:chOff x="2962450" y="4447436"/>
              <a:chExt cx="2475669" cy="615553"/>
            </a:xfrm>
          </p:grpSpPr>
          <p:sp>
            <p:nvSpPr>
              <p:cNvPr id="6" name="TextBox 5">
                <a:extLst>
                  <a:ext uri="{FF2B5EF4-FFF2-40B4-BE49-F238E27FC236}">
                    <a16:creationId xmlns:a16="http://schemas.microsoft.com/office/drawing/2014/main" id="{EEE398A0-935F-F94D-97E8-9804ED668CAD}"/>
                  </a:ext>
                </a:extLst>
              </p:cNvPr>
              <p:cNvSpPr txBox="1"/>
              <p:nvPr/>
            </p:nvSpPr>
            <p:spPr>
              <a:xfrm>
                <a:off x="2962450" y="4785990"/>
                <a:ext cx="2475669" cy="276999"/>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Examine non-linearity in the features.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2970547" y="4447436"/>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24" name="Group 23">
            <a:extLst>
              <a:ext uri="{FF2B5EF4-FFF2-40B4-BE49-F238E27FC236}">
                <a16:creationId xmlns:a16="http://schemas.microsoft.com/office/drawing/2014/main" id="{65443F88-BF7D-DE46-8213-C2094FA93BB0}"/>
              </a:ext>
            </a:extLst>
          </p:cNvPr>
          <p:cNvGrpSpPr/>
          <p:nvPr/>
        </p:nvGrpSpPr>
        <p:grpSpPr>
          <a:xfrm>
            <a:off x="6842" y="4208831"/>
            <a:ext cx="5052577" cy="707886"/>
            <a:chOff x="502242" y="4535401"/>
            <a:chExt cx="5052577" cy="707886"/>
          </a:xfrm>
        </p:grpSpPr>
        <p:sp>
          <p:nvSpPr>
            <p:cNvPr id="12" name="TextBox 11">
              <a:extLst>
                <a:ext uri="{FF2B5EF4-FFF2-40B4-BE49-F238E27FC236}">
                  <a16:creationId xmlns:a16="http://schemas.microsoft.com/office/drawing/2014/main" id="{F7EC9BAC-92C5-C34E-91F1-DDD5CE03E7CF}"/>
                </a:ext>
              </a:extLst>
            </p:cNvPr>
            <p:cNvSpPr txBox="1"/>
            <p:nvPr/>
          </p:nvSpPr>
          <p:spPr>
            <a:xfrm>
              <a:off x="1413558" y="4729080"/>
              <a:ext cx="41412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methods</a:t>
              </a:r>
              <a:endParaRPr lang="ko-KR" altLang="en-US" sz="1600" b="1" dirty="0">
                <a:solidFill>
                  <a:prstClr val="black">
                    <a:lumMod val="75000"/>
                    <a:lumOff val="25000"/>
                  </a:prstClr>
                </a:solidFill>
                <a:latin typeface="Arial"/>
                <a:ea typeface="Arial Unicode MS"/>
                <a:cs typeface="Arial" pitchFamily="34" charset="0"/>
              </a:endParaRPr>
            </a:p>
          </p:txBody>
        </p:sp>
        <p:sp>
          <p:nvSpPr>
            <p:cNvPr id="20" name="TextBox 19">
              <a:extLst>
                <a:ext uri="{FF2B5EF4-FFF2-40B4-BE49-F238E27FC236}">
                  <a16:creationId xmlns:a16="http://schemas.microsoft.com/office/drawing/2014/main" id="{C3F2D4A0-3BD5-FC4D-B96F-92BE942CDF06}"/>
                </a:ext>
              </a:extLst>
            </p:cNvPr>
            <p:cNvSpPr txBox="1"/>
            <p:nvPr/>
          </p:nvSpPr>
          <p:spPr>
            <a:xfrm>
              <a:off x="502242" y="4535401"/>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pSp>
      <p:grpSp>
        <p:nvGrpSpPr>
          <p:cNvPr id="15" name="Group 14">
            <a:extLst>
              <a:ext uri="{FF2B5EF4-FFF2-40B4-BE49-F238E27FC236}">
                <a16:creationId xmlns:a16="http://schemas.microsoft.com/office/drawing/2014/main" id="{B4F207FF-156C-6A49-B764-05326A2C9306}"/>
              </a:ext>
            </a:extLst>
          </p:cNvPr>
          <p:cNvGrpSpPr/>
          <p:nvPr/>
        </p:nvGrpSpPr>
        <p:grpSpPr>
          <a:xfrm>
            <a:off x="-21243" y="2574224"/>
            <a:ext cx="6223773" cy="1414931"/>
            <a:chOff x="474157" y="2574224"/>
            <a:chExt cx="6223773" cy="1414931"/>
          </a:xfrm>
        </p:grpSpPr>
        <p:sp>
          <p:nvSpPr>
            <p:cNvPr id="13" name="TextBox 12">
              <a:extLst>
                <a:ext uri="{FF2B5EF4-FFF2-40B4-BE49-F238E27FC236}">
                  <a16:creationId xmlns:a16="http://schemas.microsoft.com/office/drawing/2014/main" id="{7E02482D-EDD5-D744-BC1F-2874F59E7301}"/>
                </a:ext>
              </a:extLst>
            </p:cNvPr>
            <p:cNvSpPr txBox="1"/>
            <p:nvPr/>
          </p:nvSpPr>
          <p:spPr>
            <a:xfrm>
              <a:off x="474157" y="2625913"/>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sp>
          <p:nvSpPr>
            <p:cNvPr id="19" name="TextBox 18">
              <a:extLst>
                <a:ext uri="{FF2B5EF4-FFF2-40B4-BE49-F238E27FC236}">
                  <a16:creationId xmlns:a16="http://schemas.microsoft.com/office/drawing/2014/main" id="{FD926513-0C8C-2444-9062-CD06CF6E1307}"/>
                </a:ext>
              </a:extLst>
            </p:cNvPr>
            <p:cNvSpPr txBox="1"/>
            <p:nvPr/>
          </p:nvSpPr>
          <p:spPr>
            <a:xfrm>
              <a:off x="1366304" y="2927326"/>
              <a:ext cx="3826689" cy="1061829"/>
            </a:xfrm>
            <a:prstGeom prst="rect">
              <a:avLst/>
            </a:prstGeom>
            <a:noFill/>
          </p:spPr>
          <p:txBody>
            <a:bodyPr wrap="none" rtlCol="0">
              <a:spAutoFit/>
            </a:bodyPr>
            <a:lstStyle/>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5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256 nodes per layer</a:t>
              </a:r>
            </a:p>
            <a:p>
              <a:pPr marL="171450" indent="-171450" defTabSz="914286">
                <a:spcBef>
                  <a:spcPts val="600"/>
                </a:spcBef>
                <a:buFont typeface="Courier New" panose="02070309020205020404" pitchFamily="49" charset="0"/>
                <a:buChar char="o"/>
              </a:pPr>
              <a:r>
                <a:rPr lang="en-US" sz="1200" dirty="0" err="1">
                  <a:solidFill>
                    <a:srgbClr val="000000"/>
                  </a:solidFill>
                  <a:latin typeface="Arial" panose="020B0604020202020204" pitchFamily="34" charset="0"/>
                </a:rPr>
                <a:t>ReLu</a:t>
              </a:r>
              <a:r>
                <a:rPr lang="en-US" sz="1200" dirty="0">
                  <a:solidFill>
                    <a:srgbClr val="000000"/>
                  </a:solidFill>
                  <a:latin typeface="Arial" panose="020B0604020202020204" pitchFamily="34" charset="0"/>
                </a:rPr>
                <a:t> activation function between the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Sigmoid output function</a:t>
              </a:r>
            </a:p>
          </p:txBody>
        </p:sp>
        <p:sp>
          <p:nvSpPr>
            <p:cNvPr id="21" name="TextBox 20">
              <a:extLst>
                <a:ext uri="{FF2B5EF4-FFF2-40B4-BE49-F238E27FC236}">
                  <a16:creationId xmlns:a16="http://schemas.microsoft.com/office/drawing/2014/main" id="{D043F8EE-9A07-764D-A75E-605569ED2DD4}"/>
                </a:ext>
              </a:extLst>
            </p:cNvPr>
            <p:cNvSpPr txBox="1"/>
            <p:nvPr/>
          </p:nvSpPr>
          <p:spPr>
            <a:xfrm>
              <a:off x="1389064" y="2574224"/>
              <a:ext cx="5308866"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Hyperparameter Tuning</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7" name="TextBox 16">
            <a:extLst>
              <a:ext uri="{FF2B5EF4-FFF2-40B4-BE49-F238E27FC236}">
                <a16:creationId xmlns:a16="http://schemas.microsoft.com/office/drawing/2014/main" id="{F96C964C-677D-784E-AF56-4836D76D96F0}"/>
              </a:ext>
            </a:extLst>
          </p:cNvPr>
          <p:cNvSpPr txBox="1"/>
          <p:nvPr/>
        </p:nvSpPr>
        <p:spPr>
          <a:xfrm>
            <a:off x="789259" y="4741064"/>
            <a:ext cx="3826689" cy="646331"/>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Base + special features has the best performance across all measures</a:t>
            </a:r>
          </a:p>
          <a:p>
            <a:pPr marL="171450" indent="-171450">
              <a:buFont typeface="Courier New" panose="02070309020205020404" pitchFamily="49" charset="0"/>
              <a:buChar char="o"/>
            </a:pPr>
            <a:endParaRPr lang="en-US" sz="1200" dirty="0">
              <a:solidFill>
                <a:srgbClr val="000000"/>
              </a:solidFill>
              <a:latin typeface="Arial" panose="020B0604020202020204" pitchFamily="34" charset="0"/>
            </a:endParaRPr>
          </a:p>
        </p:txBody>
      </p:sp>
      <p:graphicFrame>
        <p:nvGraphicFramePr>
          <p:cNvPr id="22" name="Chart 21">
            <a:extLst>
              <a:ext uri="{FF2B5EF4-FFF2-40B4-BE49-F238E27FC236}">
                <a16:creationId xmlns:a16="http://schemas.microsoft.com/office/drawing/2014/main" id="{E0ACA9DA-79D6-D447-AD07-D0F61AB9548D}"/>
              </a:ext>
            </a:extLst>
          </p:cNvPr>
          <p:cNvGraphicFramePr/>
          <p:nvPr>
            <p:extLst>
              <p:ext uri="{D42A27DB-BD31-4B8C-83A1-F6EECF244321}">
                <p14:modId xmlns:p14="http://schemas.microsoft.com/office/powerpoint/2010/main" val="994671996"/>
              </p:ext>
            </p:extLst>
          </p:nvPr>
        </p:nvGraphicFramePr>
        <p:xfrm>
          <a:off x="4977774" y="1244059"/>
          <a:ext cx="5308865" cy="34548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46575EC7-BC10-B644-9739-542DF8954BAA}"/>
              </a:ext>
            </a:extLst>
          </p:cNvPr>
          <p:cNvGraphicFramePr/>
          <p:nvPr>
            <p:extLst>
              <p:ext uri="{D42A27DB-BD31-4B8C-83A1-F6EECF244321}">
                <p14:modId xmlns:p14="http://schemas.microsoft.com/office/powerpoint/2010/main" val="2915293761"/>
              </p:ext>
            </p:extLst>
          </p:nvPr>
        </p:nvGraphicFramePr>
        <p:xfrm>
          <a:off x="5239009" y="4818102"/>
          <a:ext cx="4674090" cy="195875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7874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Graphic spid="22"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18ED8A-311F-F84E-ADD8-393055B7170B}"/>
              </a:ext>
            </a:extLst>
          </p:cNvPr>
          <p:cNvSpPr txBox="1"/>
          <p:nvPr/>
        </p:nvSpPr>
        <p:spPr>
          <a:xfrm>
            <a:off x="2605063" y="742532"/>
            <a:ext cx="6981873" cy="923330"/>
          </a:xfrm>
          <a:prstGeom prst="rect">
            <a:avLst/>
          </a:prstGeom>
          <a:noFill/>
        </p:spPr>
        <p:txBody>
          <a:bodyPr wrap="square" rtlCol="0" anchor="ctr">
            <a:spAutoFit/>
          </a:bodyPr>
          <a:lstStyle/>
          <a:p>
            <a:r>
              <a:rPr lang="en-US" altLang="ko-KR" sz="5400" dirty="0">
                <a:solidFill>
                  <a:schemeClr val="bg1"/>
                </a:solidFill>
                <a:cs typeface="Arial" pitchFamily="34" charset="0"/>
              </a:rPr>
              <a:t>Comparing All Models</a:t>
            </a:r>
          </a:p>
        </p:txBody>
      </p:sp>
      <p:sp>
        <p:nvSpPr>
          <p:cNvPr id="4" name="TextBox 3">
            <a:extLst>
              <a:ext uri="{FF2B5EF4-FFF2-40B4-BE49-F238E27FC236}">
                <a16:creationId xmlns:a16="http://schemas.microsoft.com/office/drawing/2014/main" id="{206B66C2-D156-AD4C-905D-52D9FD129891}"/>
              </a:ext>
            </a:extLst>
          </p:cNvPr>
          <p:cNvSpPr txBox="1"/>
          <p:nvPr/>
        </p:nvSpPr>
        <p:spPr>
          <a:xfrm>
            <a:off x="1913085" y="7494138"/>
            <a:ext cx="1967205" cy="369332"/>
          </a:xfrm>
          <a:prstGeom prst="rect">
            <a:avLst/>
          </a:prstGeom>
          <a:noFill/>
        </p:spPr>
        <p:txBody>
          <a:bodyPr wrap="none" rtlCol="0">
            <a:spAutoFit/>
          </a:bodyPr>
          <a:lstStyle/>
          <a:p>
            <a:r>
              <a:rPr lang="en-US" dirty="0"/>
              <a:t>Handover to Bing</a:t>
            </a:r>
          </a:p>
        </p:txBody>
      </p:sp>
      <p:graphicFrame>
        <p:nvGraphicFramePr>
          <p:cNvPr id="7" name="Table 6">
            <a:extLst>
              <a:ext uri="{FF2B5EF4-FFF2-40B4-BE49-F238E27FC236}">
                <a16:creationId xmlns:a16="http://schemas.microsoft.com/office/drawing/2014/main" id="{4F77B4BE-79B6-6C45-8D40-2FB6C6E11B2B}"/>
              </a:ext>
            </a:extLst>
          </p:cNvPr>
          <p:cNvGraphicFramePr>
            <a:graphicFrameLocks noGrp="1"/>
          </p:cNvGraphicFramePr>
          <p:nvPr/>
        </p:nvGraphicFramePr>
        <p:xfrm>
          <a:off x="4572000" y="7084761"/>
          <a:ext cx="4318002" cy="1188085"/>
        </p:xfrm>
        <a:graphic>
          <a:graphicData uri="http://schemas.openxmlformats.org/drawingml/2006/table">
            <a:tbl>
              <a:tblPr>
                <a:tableStyleId>{5C22544A-7EE6-4342-B048-85BDC9FD1C3A}</a:tableStyleId>
              </a:tblPr>
              <a:tblGrid>
                <a:gridCol w="1015442">
                  <a:extLst>
                    <a:ext uri="{9D8B030D-6E8A-4147-A177-3AD203B41FA5}">
                      <a16:colId xmlns:a16="http://schemas.microsoft.com/office/drawing/2014/main" val="3061726750"/>
                    </a:ext>
                  </a:extLst>
                </a:gridCol>
                <a:gridCol w="825640">
                  <a:extLst>
                    <a:ext uri="{9D8B030D-6E8A-4147-A177-3AD203B41FA5}">
                      <a16:colId xmlns:a16="http://schemas.microsoft.com/office/drawing/2014/main" val="2503381333"/>
                    </a:ext>
                  </a:extLst>
                </a:gridCol>
                <a:gridCol w="825640">
                  <a:extLst>
                    <a:ext uri="{9D8B030D-6E8A-4147-A177-3AD203B41FA5}">
                      <a16:colId xmlns:a16="http://schemas.microsoft.com/office/drawing/2014/main" val="3662696576"/>
                    </a:ext>
                  </a:extLst>
                </a:gridCol>
                <a:gridCol w="825640">
                  <a:extLst>
                    <a:ext uri="{9D8B030D-6E8A-4147-A177-3AD203B41FA5}">
                      <a16:colId xmlns:a16="http://schemas.microsoft.com/office/drawing/2014/main" val="961814470"/>
                    </a:ext>
                  </a:extLst>
                </a:gridCol>
                <a:gridCol w="825640">
                  <a:extLst>
                    <a:ext uri="{9D8B030D-6E8A-4147-A177-3AD203B41FA5}">
                      <a16:colId xmlns:a16="http://schemas.microsoft.com/office/drawing/2014/main" val="570348911"/>
                    </a:ext>
                  </a:extLst>
                </a:gridCol>
              </a:tblGrid>
              <a:tr h="203200">
                <a:tc>
                  <a:txBody>
                    <a:bodyPr/>
                    <a:lstStyle/>
                    <a:p>
                      <a:pPr algn="l" fontAlgn="b"/>
                      <a:r>
                        <a:rPr lang="en-AU" sz="1200" u="none" strike="noStrike">
                          <a:effectLst/>
                        </a:rPr>
                        <a:t>Column1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Logistic</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SVM</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Random Forest</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DNN</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0583123"/>
                  </a:ext>
                </a:extLst>
              </a:tr>
              <a:tr h="203200">
                <a:tc>
                  <a:txBody>
                    <a:bodyPr/>
                    <a:lstStyle/>
                    <a:p>
                      <a:pPr algn="l" fontAlgn="b"/>
                      <a:r>
                        <a:rPr lang="en-AU" sz="1200" u="none" strike="noStrike">
                          <a:effectLst/>
                        </a:rPr>
                        <a:t>Accuracy</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0.7345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0.6207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0.84399</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83469781"/>
                  </a:ext>
                </a:extLst>
              </a:tr>
              <a:tr h="203200">
                <a:tc>
                  <a:txBody>
                    <a:bodyPr/>
                    <a:lstStyle/>
                    <a:p>
                      <a:pPr algn="l" fontAlgn="b"/>
                      <a:r>
                        <a:rPr lang="en-AU" sz="1200" u="none" strike="noStrike">
                          <a:effectLst/>
                        </a:rPr>
                        <a:t>Precision</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0.6364</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0.48561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0.81627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0.79324</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8673390"/>
                  </a:ext>
                </a:extLst>
              </a:tr>
              <a:tr h="203200">
                <a:tc>
                  <a:txBody>
                    <a:bodyPr/>
                    <a:lstStyle/>
                    <a:p>
                      <a:pPr algn="l" fontAlgn="b"/>
                      <a:r>
                        <a:rPr lang="en-AU" sz="1200" u="none" strike="noStrike">
                          <a:effectLst/>
                        </a:rPr>
                        <a:t>Recall</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0.6467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0.88449</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0.96808</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3893083"/>
                  </a:ext>
                </a:extLst>
              </a:tr>
              <a:tr h="203200">
                <a:tc>
                  <a:txBody>
                    <a:bodyPr/>
                    <a:lstStyle/>
                    <a:p>
                      <a:pPr algn="l" fontAlgn="b"/>
                      <a:r>
                        <a:rPr lang="en-AU" sz="1200" u="none" strike="noStrike">
                          <a:effectLst/>
                        </a:rPr>
                        <a:t>F1_score</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0.6415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0.65375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dirty="0">
                          <a:effectLst/>
                        </a:rPr>
                        <a:t>0.87143</a:t>
                      </a:r>
                      <a:endParaRPr lang="en-AU"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9656302"/>
                  </a:ext>
                </a:extLst>
              </a:tr>
            </a:tbl>
          </a:graphicData>
        </a:graphic>
      </p:graphicFrame>
      <p:graphicFrame>
        <p:nvGraphicFramePr>
          <p:cNvPr id="8" name="Chart 7">
            <a:extLst>
              <a:ext uri="{FF2B5EF4-FFF2-40B4-BE49-F238E27FC236}">
                <a16:creationId xmlns:a16="http://schemas.microsoft.com/office/drawing/2014/main" id="{15EF66F7-40F3-5340-A140-45E83FE30B90}"/>
              </a:ext>
            </a:extLst>
          </p:cNvPr>
          <p:cNvGraphicFramePr/>
          <p:nvPr/>
        </p:nvGraphicFramePr>
        <p:xfrm>
          <a:off x="-120401" y="2579581"/>
          <a:ext cx="6601102" cy="42198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51504C62-DF9D-D842-AFAA-F2117CCE1084}"/>
              </a:ext>
            </a:extLst>
          </p:cNvPr>
          <p:cNvGraphicFramePr/>
          <p:nvPr>
            <p:extLst>
              <p:ext uri="{D42A27DB-BD31-4B8C-83A1-F6EECF244321}">
                <p14:modId xmlns:p14="http://schemas.microsoft.com/office/powerpoint/2010/main" val="1941431032"/>
              </p:ext>
            </p:extLst>
          </p:nvPr>
        </p:nvGraphicFramePr>
        <p:xfrm>
          <a:off x="6415254" y="4069660"/>
          <a:ext cx="4000499" cy="2168853"/>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03D7E23C-9AD9-B64C-8E0C-7858A777B77D}"/>
              </a:ext>
            </a:extLst>
          </p:cNvPr>
          <p:cNvSpPr txBox="1"/>
          <p:nvPr/>
        </p:nvSpPr>
        <p:spPr>
          <a:xfrm>
            <a:off x="6216097" y="2809095"/>
            <a:ext cx="4199656" cy="1031051"/>
          </a:xfrm>
          <a:prstGeom prst="rect">
            <a:avLst/>
          </a:prstGeom>
          <a:noFill/>
        </p:spPr>
        <p:txBody>
          <a:bodyPr wrap="square" rtlCol="0">
            <a:spAutoFit/>
          </a:bodyPr>
          <a:lstStyle/>
          <a:p>
            <a:pPr marL="171450" indent="-171450" defTabSz="914286">
              <a:spcBef>
                <a:spcPts val="600"/>
              </a:spcBef>
              <a:buFont typeface="Courier New" panose="02070309020205020404" pitchFamily="49" charset="0"/>
              <a:buChar char="o"/>
            </a:pPr>
            <a:r>
              <a:rPr lang="en-US" sz="1400" dirty="0">
                <a:solidFill>
                  <a:srgbClr val="000000"/>
                </a:solidFill>
                <a:latin typeface="Arial" panose="020B0604020202020204" pitchFamily="34" charset="0"/>
              </a:rPr>
              <a:t>Even though SVM has a recall of 1, it has worst accuracy and precision. </a:t>
            </a:r>
          </a:p>
          <a:p>
            <a:pPr marL="171450" indent="-171450" defTabSz="914286">
              <a:spcBef>
                <a:spcPts val="600"/>
              </a:spcBef>
              <a:buFont typeface="Courier New" panose="02070309020205020404" pitchFamily="49" charset="0"/>
              <a:buChar char="o"/>
            </a:pPr>
            <a:r>
              <a:rPr lang="en-US" sz="1400" dirty="0">
                <a:solidFill>
                  <a:srgbClr val="000000"/>
                </a:solidFill>
                <a:latin typeface="Arial" panose="020B0604020202020204" pitchFamily="34" charset="0"/>
              </a:rPr>
              <a:t>DNN and Random forest has the best and consistent result across all metrics</a:t>
            </a:r>
          </a:p>
        </p:txBody>
      </p:sp>
      <p:pic>
        <p:nvPicPr>
          <p:cNvPr id="12" name="Graphic 11" descr="Smiling face outline">
            <a:extLst>
              <a:ext uri="{FF2B5EF4-FFF2-40B4-BE49-F238E27FC236}">
                <a16:creationId xmlns:a16="http://schemas.microsoft.com/office/drawing/2014/main" id="{76F3B19C-92E6-FA4E-9302-6125BF0EC8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23793" y="6272494"/>
            <a:ext cx="410142" cy="410142"/>
          </a:xfrm>
          <a:prstGeom prst="rect">
            <a:avLst/>
          </a:prstGeom>
        </p:spPr>
      </p:pic>
    </p:spTree>
    <p:extLst>
      <p:ext uri="{BB962C8B-B14F-4D97-AF65-F5344CB8AC3E}">
        <p14:creationId xmlns:p14="http://schemas.microsoft.com/office/powerpoint/2010/main" val="312740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676781" y="795040"/>
            <a:ext cx="9670472" cy="923330"/>
          </a:xfrm>
          <a:prstGeom prst="rect">
            <a:avLst/>
          </a:prstGeom>
          <a:noFill/>
        </p:spPr>
        <p:txBody>
          <a:bodyPr wrap="square" rtlCol="0" anchor="ctr">
            <a:spAutoFit/>
          </a:bodyPr>
          <a:lstStyle/>
          <a:p>
            <a:r>
              <a:rPr lang="en-US" altLang="ko-KR" sz="5400" dirty="0">
                <a:solidFill>
                  <a:schemeClr val="bg1"/>
                </a:solidFill>
                <a:cs typeface="Arial" pitchFamily="34" charset="0"/>
              </a:rPr>
              <a:t>How to interpret these models?</a:t>
            </a:r>
            <a:endParaRPr lang="ko-KR" altLang="en-US" sz="5400" dirty="0">
              <a:solidFill>
                <a:schemeClr val="bg1"/>
              </a:solidFill>
              <a:cs typeface="Arial" pitchFamily="34" charset="0"/>
            </a:endParaRPr>
          </a:p>
        </p:txBody>
      </p:sp>
      <p:sp>
        <p:nvSpPr>
          <p:cNvPr id="2" name="Rounded Rectangle 13">
            <a:extLst>
              <a:ext uri="{FF2B5EF4-FFF2-40B4-BE49-F238E27FC236}">
                <a16:creationId xmlns:a16="http://schemas.microsoft.com/office/drawing/2014/main" id="{761BD36B-E8E2-4DA7-A19A-755FFF390FC8}"/>
              </a:ext>
            </a:extLst>
          </p:cNvPr>
          <p:cNvSpPr/>
          <p:nvPr/>
        </p:nvSpPr>
        <p:spPr>
          <a:xfrm>
            <a:off x="4820494" y="2812935"/>
            <a:ext cx="6181588" cy="1842967"/>
          </a:xfrm>
          <a:prstGeom prst="roundRect">
            <a:avLst>
              <a:gd name="adj" fmla="val 12448"/>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14">
            <a:extLst>
              <a:ext uri="{FF2B5EF4-FFF2-40B4-BE49-F238E27FC236}">
                <a16:creationId xmlns:a16="http://schemas.microsoft.com/office/drawing/2014/main" id="{565839D6-4B7D-497D-ADFA-E6A5729422D4}"/>
              </a:ext>
            </a:extLst>
          </p:cNvPr>
          <p:cNvSpPr/>
          <p:nvPr/>
        </p:nvSpPr>
        <p:spPr>
          <a:xfrm>
            <a:off x="4778482" y="4740053"/>
            <a:ext cx="6223599" cy="1842967"/>
          </a:xfrm>
          <a:prstGeom prst="roundRect">
            <a:avLst>
              <a:gd name="adj" fmla="val 12448"/>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59DBF25C-DE2A-4644-AE93-5946F9F111CB}"/>
              </a:ext>
            </a:extLst>
          </p:cNvPr>
          <p:cNvSpPr txBox="1"/>
          <p:nvPr/>
        </p:nvSpPr>
        <p:spPr>
          <a:xfrm>
            <a:off x="4868251" y="2812935"/>
            <a:ext cx="1287532" cy="646331"/>
          </a:xfrm>
          <a:prstGeom prst="rect">
            <a:avLst/>
          </a:prstGeom>
          <a:noFill/>
        </p:spPr>
        <p:txBody>
          <a:bodyPr wrap="square" rtlCol="0">
            <a:spAutoFit/>
          </a:bodyPr>
          <a:lstStyle/>
          <a:p>
            <a:r>
              <a:rPr lang="en-US" altLang="ko-KR" sz="3600" b="1" dirty="0">
                <a:solidFill>
                  <a:schemeClr val="accent4"/>
                </a:solidFill>
                <a:cs typeface="Arial" pitchFamily="34" charset="0"/>
              </a:rPr>
              <a:t>LIME</a:t>
            </a:r>
            <a:endParaRPr lang="ko-KR" altLang="en-US" sz="3600" b="1" dirty="0">
              <a:solidFill>
                <a:schemeClr val="accent4"/>
              </a:solidFill>
              <a:cs typeface="Arial" pitchFamily="34" charset="0"/>
            </a:endParaRPr>
          </a:p>
        </p:txBody>
      </p:sp>
      <p:sp>
        <p:nvSpPr>
          <p:cNvPr id="10" name="TextBox 9">
            <a:extLst>
              <a:ext uri="{FF2B5EF4-FFF2-40B4-BE49-F238E27FC236}">
                <a16:creationId xmlns:a16="http://schemas.microsoft.com/office/drawing/2014/main" id="{9AC9E02D-E86C-4F48-ABF7-EB2D4079433A}"/>
              </a:ext>
            </a:extLst>
          </p:cNvPr>
          <p:cNvSpPr txBox="1"/>
          <p:nvPr/>
        </p:nvSpPr>
        <p:spPr>
          <a:xfrm>
            <a:off x="4778483" y="4785131"/>
            <a:ext cx="1467068" cy="646331"/>
          </a:xfrm>
          <a:prstGeom prst="rect">
            <a:avLst/>
          </a:prstGeom>
          <a:noFill/>
        </p:spPr>
        <p:txBody>
          <a:bodyPr wrap="square" rtlCol="0">
            <a:spAutoFit/>
          </a:bodyPr>
          <a:lstStyle/>
          <a:p>
            <a:r>
              <a:rPr lang="en-US" altLang="ko-KR" sz="3600" b="1" dirty="0">
                <a:solidFill>
                  <a:schemeClr val="accent3"/>
                </a:solidFill>
                <a:cs typeface="Arial" pitchFamily="34" charset="0"/>
              </a:rPr>
              <a:t>SHAP</a:t>
            </a:r>
            <a:endParaRPr lang="ko-KR" altLang="en-US" sz="3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DF4679FB-5361-46D5-89A5-C7B74C1F8AC2}"/>
              </a:ext>
            </a:extLst>
          </p:cNvPr>
          <p:cNvSpPr txBox="1"/>
          <p:nvPr/>
        </p:nvSpPr>
        <p:spPr>
          <a:xfrm>
            <a:off x="4850400" y="3366530"/>
            <a:ext cx="6151681" cy="1261884"/>
          </a:xfrm>
          <a:prstGeom prst="rect">
            <a:avLst/>
          </a:prstGeom>
          <a:noFill/>
        </p:spPr>
        <p:txBody>
          <a:bodyPr wrap="square" rtlCol="0">
            <a:spAutoFit/>
          </a:bodyPr>
          <a:lstStyle/>
          <a:p>
            <a:r>
              <a:rPr lang="en-US" altLang="ko-KR" sz="1200" dirty="0">
                <a:solidFill>
                  <a:schemeClr val="tx1">
                    <a:lumMod val="90000"/>
                    <a:lumOff val="10000"/>
                  </a:schemeClr>
                </a:solidFill>
                <a:cs typeface="Arial" pitchFamily="34" charset="0"/>
              </a:rPr>
              <a:t> </a:t>
            </a:r>
            <a:r>
              <a:rPr lang="en-US" altLang="ko-KR" sz="1600" dirty="0">
                <a:solidFill>
                  <a:schemeClr val="tx1">
                    <a:lumMod val="90000"/>
                    <a:lumOff val="10000"/>
                  </a:schemeClr>
                </a:solidFill>
                <a:cs typeface="Arial" pitchFamily="34" charset="0"/>
              </a:rPr>
              <a:t>Local interpretable model-agnostic explanations</a:t>
            </a:r>
          </a:p>
          <a:p>
            <a:endParaRPr lang="en-US" altLang="ko-KR"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 LIME also makes more human friendly explanations that explanations are selective and possibly contrastive</a:t>
            </a:r>
          </a:p>
          <a:p>
            <a:pPr marL="171450" indent="-171450">
              <a:buFont typeface="Arial" panose="020B0604020202020204" pitchFamily="34" charset="0"/>
              <a:buChar char="•"/>
            </a:pPr>
            <a:endParaRPr lang="en-US"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LIME does work better with models that output probabilities for classification problems</a:t>
            </a:r>
            <a:endParaRPr lang="ko-KR" altLang="en-US" sz="1200" dirty="0">
              <a:solidFill>
                <a:schemeClr val="tx1">
                  <a:lumMod val="90000"/>
                  <a:lumOff val="10000"/>
                </a:schemeClr>
              </a:solidFill>
              <a:cs typeface="Arial" pitchFamily="34" charset="0"/>
            </a:endParaRPr>
          </a:p>
        </p:txBody>
      </p:sp>
      <p:sp>
        <p:nvSpPr>
          <p:cNvPr id="18" name="TextBox 17">
            <a:extLst>
              <a:ext uri="{FF2B5EF4-FFF2-40B4-BE49-F238E27FC236}">
                <a16:creationId xmlns:a16="http://schemas.microsoft.com/office/drawing/2014/main" id="{51B913BB-ABC6-4A4F-858C-705DBCCE398C}"/>
              </a:ext>
            </a:extLst>
          </p:cNvPr>
          <p:cNvSpPr txBox="1"/>
          <p:nvPr/>
        </p:nvSpPr>
        <p:spPr>
          <a:xfrm>
            <a:off x="62214" y="3474252"/>
            <a:ext cx="4726580" cy="2308324"/>
          </a:xfrm>
          <a:prstGeom prst="rect">
            <a:avLst/>
          </a:prstGeom>
          <a:noFill/>
        </p:spPr>
        <p:txBody>
          <a:bodyPr wrap="square" rtlCol="0">
            <a:spAutoFit/>
          </a:bodyPr>
          <a:lstStyle/>
          <a:p>
            <a:r>
              <a:rPr lang="en-GB" altLang="ko-KR" dirty="0">
                <a:cs typeface="Arial" pitchFamily="34" charset="0"/>
              </a:rPr>
              <a:t>Why?</a:t>
            </a:r>
          </a:p>
          <a:p>
            <a:endParaRPr lang="en-GB" altLang="ko-KR" dirty="0">
              <a:cs typeface="Arial" pitchFamily="34" charset="0"/>
            </a:endParaRPr>
          </a:p>
          <a:p>
            <a:r>
              <a:rPr lang="en-GB" altLang="ko-KR" dirty="0">
                <a:cs typeface="Arial" pitchFamily="34" charset="0"/>
              </a:rPr>
              <a:t>The better performing models are often called </a:t>
            </a:r>
            <a:r>
              <a:rPr lang="en-GB" altLang="ko-KR" dirty="0" err="1">
                <a:cs typeface="Arial" pitchFamily="34" charset="0"/>
              </a:rPr>
              <a:t>blackbox</a:t>
            </a:r>
            <a:r>
              <a:rPr lang="en-GB" altLang="ko-KR" dirty="0">
                <a:cs typeface="Arial" pitchFamily="34" charset="0"/>
              </a:rPr>
              <a:t> models such as random forests or neutral networks and these models are generally more complex and don’t have a simple way for interpreting their predictions or outcome. </a:t>
            </a:r>
            <a:endParaRPr lang="en-US" altLang="ko-KR" dirty="0">
              <a:cs typeface="Arial" pitchFamily="34" charset="0"/>
            </a:endParaRPr>
          </a:p>
        </p:txBody>
      </p:sp>
      <p:sp>
        <p:nvSpPr>
          <p:cNvPr id="11" name="TextBox 10">
            <a:extLst>
              <a:ext uri="{FF2B5EF4-FFF2-40B4-BE49-F238E27FC236}">
                <a16:creationId xmlns:a16="http://schemas.microsoft.com/office/drawing/2014/main" id="{A6042EED-DD2C-4F71-8534-6A3F480D27E6}"/>
              </a:ext>
            </a:extLst>
          </p:cNvPr>
          <p:cNvSpPr txBox="1"/>
          <p:nvPr/>
        </p:nvSpPr>
        <p:spPr>
          <a:xfrm>
            <a:off x="4897844" y="5358306"/>
            <a:ext cx="6104238" cy="830997"/>
          </a:xfrm>
          <a:prstGeom prst="rect">
            <a:avLst/>
          </a:prstGeom>
          <a:noFill/>
        </p:spPr>
        <p:txBody>
          <a:bodyPr wrap="square">
            <a:spAutoFit/>
          </a:bodyPr>
          <a:lstStyle/>
          <a:p>
            <a:r>
              <a:rPr lang="en-GB" sz="1600" dirty="0">
                <a:solidFill>
                  <a:schemeClr val="tx1">
                    <a:lumMod val="90000"/>
                    <a:lumOff val="10000"/>
                  </a:schemeClr>
                </a:solidFill>
                <a:cs typeface="Arial" pitchFamily="34" charset="0"/>
              </a:rPr>
              <a:t>Given the current set of feature values, the contribution of a feature value to the difference between the actual prediction and the mean prediction is the estimated Shapley value.</a:t>
            </a:r>
          </a:p>
        </p:txBody>
      </p:sp>
      <p:sp>
        <p:nvSpPr>
          <p:cNvPr id="13" name="TextBox 12">
            <a:extLst>
              <a:ext uri="{FF2B5EF4-FFF2-40B4-BE49-F238E27FC236}">
                <a16:creationId xmlns:a16="http://schemas.microsoft.com/office/drawing/2014/main" id="{4315A7E4-FA0A-4081-995E-B5B5F1B57C39}"/>
              </a:ext>
            </a:extLst>
          </p:cNvPr>
          <p:cNvSpPr txBox="1"/>
          <p:nvPr/>
        </p:nvSpPr>
        <p:spPr>
          <a:xfrm>
            <a:off x="4897844" y="6133866"/>
            <a:ext cx="6104238" cy="369332"/>
          </a:xfrm>
          <a:prstGeom prst="rect">
            <a:avLst/>
          </a:prstGeom>
          <a:noFill/>
        </p:spPr>
        <p:txBody>
          <a:bodyPr wrap="square">
            <a:spAutoFit/>
          </a:bodyPr>
          <a:lstStyle/>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It is also possible to misinterpret </a:t>
            </a:r>
            <a:r>
              <a:rPr lang="en-GB" sz="1200" dirty="0" err="1">
                <a:solidFill>
                  <a:schemeClr val="tx1">
                    <a:lumMod val="90000"/>
                    <a:lumOff val="10000"/>
                  </a:schemeClr>
                </a:solidFill>
                <a:cs typeface="Arial" pitchFamily="34" charset="0"/>
              </a:rPr>
              <a:t>shapley</a:t>
            </a:r>
            <a:r>
              <a:rPr lang="en-GB" sz="1200" dirty="0">
                <a:solidFill>
                  <a:schemeClr val="tx1">
                    <a:lumMod val="90000"/>
                    <a:lumOff val="10000"/>
                  </a:schemeClr>
                </a:solidFill>
                <a:cs typeface="Arial" pitchFamily="34" charset="0"/>
              </a:rPr>
              <a:t> value</a:t>
            </a:r>
            <a:r>
              <a:rPr lang="en-GB" sz="1800" b="0" i="0" u="none" strike="noStrike" dirty="0">
                <a:solidFill>
                  <a:srgbClr val="000000"/>
                </a:solidFill>
                <a:effectLst/>
                <a:latin typeface="Arial" panose="020B0604020202020204" pitchFamily="34" charset="0"/>
              </a:rPr>
              <a:t>.</a:t>
            </a:r>
            <a:endParaRPr lang="en-GB" dirty="0"/>
          </a:p>
        </p:txBody>
      </p:sp>
    </p:spTree>
    <p:extLst>
      <p:ext uri="{BB962C8B-B14F-4D97-AF65-F5344CB8AC3E}">
        <p14:creationId xmlns:p14="http://schemas.microsoft.com/office/powerpoint/2010/main" val="2478729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1DB287-2A8F-4481-B727-F521ACD2136B}"/>
              </a:ext>
            </a:extLst>
          </p:cNvPr>
          <p:cNvSpPr txBox="1"/>
          <p:nvPr/>
        </p:nvSpPr>
        <p:spPr>
          <a:xfrm>
            <a:off x="6096000" y="2721392"/>
            <a:ext cx="4314433" cy="4247317"/>
          </a:xfrm>
          <a:prstGeom prst="rect">
            <a:avLst/>
          </a:prstGeom>
          <a:noFill/>
        </p:spPr>
        <p:txBody>
          <a:bodyPr wrap="square" rtlCol="0">
            <a:spAutoFit/>
          </a:bodyPr>
          <a:lstStyle/>
          <a:p>
            <a:r>
              <a:rPr lang="en-GB" dirty="0"/>
              <a:t>For this Health research contract opportunities with SME that was closed as lost  and it was open for 322 : </a:t>
            </a:r>
          </a:p>
          <a:p>
            <a:endParaRPr lang="en-GB" dirty="0"/>
          </a:p>
          <a:p>
            <a:r>
              <a:rPr lang="en-GB" dirty="0"/>
              <a:t>• The missing lead faculty value negatively correlates with conversion rate</a:t>
            </a:r>
          </a:p>
          <a:p>
            <a:endParaRPr lang="en-GB" dirty="0"/>
          </a:p>
          <a:p>
            <a:r>
              <a:rPr lang="en-GB" dirty="0"/>
              <a:t>• High values in days open negatively correlate with conversion rate</a:t>
            </a:r>
          </a:p>
          <a:p>
            <a:endParaRPr lang="en-GB" dirty="0"/>
          </a:p>
          <a:p>
            <a:r>
              <a:rPr lang="en-GB" dirty="0"/>
              <a:t>• More opportunities created with the same clients may have more negative impact towards the conversion rate.</a:t>
            </a:r>
          </a:p>
          <a:p>
            <a:endParaRPr lang="en-GB" dirty="0"/>
          </a:p>
        </p:txBody>
      </p:sp>
      <p:pic>
        <p:nvPicPr>
          <p:cNvPr id="6" name="Picture 2">
            <a:extLst>
              <a:ext uri="{FF2B5EF4-FFF2-40B4-BE49-F238E27FC236}">
                <a16:creationId xmlns:a16="http://schemas.microsoft.com/office/drawing/2014/main" id="{F6CD0F42-F5D9-409D-9C66-42A740CB9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62" y="2959836"/>
            <a:ext cx="6142662" cy="377043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5E474DE0-D5B8-4882-9F94-CE707A1578F1}"/>
              </a:ext>
            </a:extLst>
          </p:cNvPr>
          <p:cNvSpPr/>
          <p:nvPr/>
        </p:nvSpPr>
        <p:spPr>
          <a:xfrm>
            <a:off x="504059" y="5588924"/>
            <a:ext cx="5360713"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1E97AACC-AEB7-45C9-B539-D92804AC5B13}"/>
              </a:ext>
            </a:extLst>
          </p:cNvPr>
          <p:cNvSpPr/>
          <p:nvPr/>
        </p:nvSpPr>
        <p:spPr>
          <a:xfrm>
            <a:off x="1832366" y="3867471"/>
            <a:ext cx="4032406"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5B52278-16FD-48C8-8E5F-697D5A3BF4B9}"/>
              </a:ext>
            </a:extLst>
          </p:cNvPr>
          <p:cNvSpPr/>
          <p:nvPr/>
        </p:nvSpPr>
        <p:spPr>
          <a:xfrm>
            <a:off x="1781567" y="4438142"/>
            <a:ext cx="4083206"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C2E3F02-812C-9641-A979-A5FA29DD0015}"/>
              </a:ext>
            </a:extLst>
          </p:cNvPr>
          <p:cNvSpPr txBox="1"/>
          <p:nvPr/>
        </p:nvSpPr>
        <p:spPr>
          <a:xfrm>
            <a:off x="3208382" y="654894"/>
            <a:ext cx="5312780" cy="923330"/>
          </a:xfrm>
          <a:prstGeom prst="rect">
            <a:avLst/>
          </a:prstGeom>
          <a:noFill/>
        </p:spPr>
        <p:txBody>
          <a:bodyPr wrap="square" rtlCol="0" anchor="ctr">
            <a:spAutoFit/>
          </a:bodyPr>
          <a:lstStyle/>
          <a:p>
            <a:r>
              <a:rPr lang="en-GB" altLang="ko-KR" sz="5400" dirty="0">
                <a:solidFill>
                  <a:schemeClr val="bg1"/>
                </a:solidFill>
                <a:cs typeface="Arial" pitchFamily="34" charset="0"/>
              </a:rPr>
              <a:t>R</a:t>
            </a:r>
            <a:r>
              <a:rPr lang="en-US" altLang="zh-CN" sz="5400" dirty="0" err="1">
                <a:solidFill>
                  <a:schemeClr val="bg1"/>
                </a:solidFill>
                <a:cs typeface="Arial" pitchFamily="34" charset="0"/>
              </a:rPr>
              <a:t>esults</a:t>
            </a:r>
            <a:r>
              <a:rPr lang="en-US" altLang="zh-CN" sz="5400" dirty="0">
                <a:solidFill>
                  <a:schemeClr val="bg1"/>
                </a:solidFill>
                <a:cs typeface="Arial" pitchFamily="34" charset="0"/>
              </a:rPr>
              <a:t> - LIME</a:t>
            </a:r>
            <a:endParaRPr lang="ko-KR" altLang="en-US" sz="5400" dirty="0">
              <a:solidFill>
                <a:schemeClr val="bg1"/>
              </a:solidFill>
              <a:cs typeface="Arial" pitchFamily="34" charset="0"/>
            </a:endParaRPr>
          </a:p>
        </p:txBody>
      </p:sp>
    </p:spTree>
    <p:extLst>
      <p:ext uri="{BB962C8B-B14F-4D97-AF65-F5344CB8AC3E}">
        <p14:creationId xmlns:p14="http://schemas.microsoft.com/office/powerpoint/2010/main" val="10527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3208382" y="654894"/>
            <a:ext cx="5312780" cy="923330"/>
          </a:xfrm>
          <a:prstGeom prst="rect">
            <a:avLst/>
          </a:prstGeom>
          <a:noFill/>
        </p:spPr>
        <p:txBody>
          <a:bodyPr wrap="square" rtlCol="0" anchor="ctr">
            <a:spAutoFit/>
          </a:bodyPr>
          <a:lstStyle/>
          <a:p>
            <a:r>
              <a:rPr lang="en-GB" altLang="ko-KR" sz="5400" dirty="0">
                <a:solidFill>
                  <a:schemeClr val="bg1"/>
                </a:solidFill>
                <a:cs typeface="Arial" pitchFamily="34" charset="0"/>
              </a:rPr>
              <a:t>R</a:t>
            </a:r>
            <a:r>
              <a:rPr lang="en-US" altLang="zh-CN" sz="5400" dirty="0" err="1">
                <a:solidFill>
                  <a:schemeClr val="bg1"/>
                </a:solidFill>
                <a:cs typeface="Arial" pitchFamily="34" charset="0"/>
              </a:rPr>
              <a:t>esults</a:t>
            </a:r>
            <a:r>
              <a:rPr lang="en-US" altLang="zh-CN" sz="5400" dirty="0">
                <a:solidFill>
                  <a:schemeClr val="bg1"/>
                </a:solidFill>
                <a:cs typeface="Arial" pitchFamily="34" charset="0"/>
              </a:rPr>
              <a:t> - SHAP</a:t>
            </a:r>
            <a:endParaRPr lang="ko-KR" altLang="en-US" sz="5400" dirty="0">
              <a:solidFill>
                <a:schemeClr val="bg1"/>
              </a:solidFill>
              <a:cs typeface="Arial" pitchFamily="34" charset="0"/>
            </a:endParaRPr>
          </a:p>
        </p:txBody>
      </p:sp>
      <p:pic>
        <p:nvPicPr>
          <p:cNvPr id="2" name="Picture 2">
            <a:extLst>
              <a:ext uri="{FF2B5EF4-FFF2-40B4-BE49-F238E27FC236}">
                <a16:creationId xmlns:a16="http://schemas.microsoft.com/office/drawing/2014/main" id="{72F6958C-F212-44B1-8F25-7BAB67F19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10470"/>
            <a:ext cx="5118100" cy="43703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209733-EBEC-4F0E-A5AC-7AE118BA96C5}"/>
              </a:ext>
            </a:extLst>
          </p:cNvPr>
          <p:cNvSpPr txBox="1"/>
          <p:nvPr/>
        </p:nvSpPr>
        <p:spPr>
          <a:xfrm>
            <a:off x="4826895" y="2111465"/>
            <a:ext cx="5558362" cy="507831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GB" sz="1800" kern="12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higher probability of closing an opportunity as success within the first 150 days after it was created in the system. The longer it was open, lower the probability of conversion.</a:t>
            </a:r>
            <a:endParaRPr lang="en-GB"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While the opportunities are RICE supported, the chances of conversion is much higher than non-supported opportunities. </a:t>
            </a:r>
          </a:p>
          <a:p>
            <a:pPr marL="285750" indent="-285750">
              <a:buFont typeface="Arial" panose="020B0604020202020204" pitchFamily="34" charset="0"/>
              <a:buChar char="•"/>
            </a:pPr>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The grants and co-location opportunities tend to have lower conversion rate compare to technology transfer and sponsorship.</a:t>
            </a:r>
          </a:p>
          <a:p>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The more opportunities that were created with the same client tend to increase the chance of conversion. However, the success rate would start decreasing from ~200. </a:t>
            </a:r>
          </a:p>
          <a:p>
            <a:pPr marL="285750" indent="-285750">
              <a:buFont typeface="Arial" panose="020B0604020202020204" pitchFamily="34" charset="0"/>
              <a:buChar char="•"/>
            </a:pPr>
            <a:endParaRPr lang="en-GB" dirty="0"/>
          </a:p>
        </p:txBody>
      </p:sp>
      <p:sp>
        <p:nvSpPr>
          <p:cNvPr id="6" name="Oval 5">
            <a:extLst>
              <a:ext uri="{FF2B5EF4-FFF2-40B4-BE49-F238E27FC236}">
                <a16:creationId xmlns:a16="http://schemas.microsoft.com/office/drawing/2014/main" id="{B3409B94-BF15-429B-9BFC-B45239FECE8D}"/>
              </a:ext>
            </a:extLst>
          </p:cNvPr>
          <p:cNvSpPr/>
          <p:nvPr/>
        </p:nvSpPr>
        <p:spPr>
          <a:xfrm>
            <a:off x="-25908" y="3517716"/>
            <a:ext cx="4454011"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B1080494-4692-4303-8F38-A29CFA1F1561}"/>
              </a:ext>
            </a:extLst>
          </p:cNvPr>
          <p:cNvSpPr/>
          <p:nvPr/>
        </p:nvSpPr>
        <p:spPr>
          <a:xfrm>
            <a:off x="585947" y="2346626"/>
            <a:ext cx="3842156"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2CF44070-2DF4-4936-A73E-925382F298A5}"/>
              </a:ext>
            </a:extLst>
          </p:cNvPr>
          <p:cNvSpPr/>
          <p:nvPr/>
        </p:nvSpPr>
        <p:spPr>
          <a:xfrm>
            <a:off x="0" y="4371631"/>
            <a:ext cx="4454011"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D8E10FBE-305B-403A-9A26-CB1AF6891B03}"/>
              </a:ext>
            </a:extLst>
          </p:cNvPr>
          <p:cNvSpPr/>
          <p:nvPr/>
        </p:nvSpPr>
        <p:spPr>
          <a:xfrm>
            <a:off x="576590" y="3779778"/>
            <a:ext cx="3842158" cy="22926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095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8039" y="674497"/>
            <a:ext cx="4775921" cy="923330"/>
          </a:xfrm>
          <a:prstGeom prst="rect">
            <a:avLst/>
          </a:prstGeom>
          <a:noFill/>
        </p:spPr>
        <p:txBody>
          <a:bodyPr wrap="square" rtlCol="0" anchor="ctr">
            <a:spAutoFit/>
          </a:bodyPr>
          <a:lstStyle/>
          <a:p>
            <a:r>
              <a:rPr lang="en-US" altLang="ko-KR" sz="5400" dirty="0">
                <a:solidFill>
                  <a:schemeClr val="bg1"/>
                </a:solidFill>
                <a:cs typeface="Arial" pitchFamily="34" charset="0"/>
              </a:rPr>
              <a:t>Meet the team</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37331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graphicFrame>
        <p:nvGraphicFramePr>
          <p:cNvPr id="4" name="Table 5">
            <a:extLst>
              <a:ext uri="{FF2B5EF4-FFF2-40B4-BE49-F238E27FC236}">
                <a16:creationId xmlns:a16="http://schemas.microsoft.com/office/drawing/2014/main" id="{8EC0CA7B-426C-0746-BD54-A10B93FD1DB7}"/>
              </a:ext>
            </a:extLst>
          </p:cNvPr>
          <p:cNvGraphicFramePr>
            <a:graphicFrameLocks noGrp="1"/>
          </p:cNvGraphicFramePr>
          <p:nvPr/>
        </p:nvGraphicFramePr>
        <p:xfrm>
          <a:off x="-195944" y="4633631"/>
          <a:ext cx="11364685" cy="1320800"/>
        </p:xfrm>
        <a:graphic>
          <a:graphicData uri="http://schemas.openxmlformats.org/drawingml/2006/table">
            <a:tbl>
              <a:tblPr firstRow="1" bandRow="1">
                <a:tableStyleId>{5C22544A-7EE6-4342-B048-85BDC9FD1C3A}</a:tableStyleId>
              </a:tblPr>
              <a:tblGrid>
                <a:gridCol w="2272937">
                  <a:extLst>
                    <a:ext uri="{9D8B030D-6E8A-4147-A177-3AD203B41FA5}">
                      <a16:colId xmlns:a16="http://schemas.microsoft.com/office/drawing/2014/main" val="2533824047"/>
                    </a:ext>
                  </a:extLst>
                </a:gridCol>
                <a:gridCol w="2272937">
                  <a:extLst>
                    <a:ext uri="{9D8B030D-6E8A-4147-A177-3AD203B41FA5}">
                      <a16:colId xmlns:a16="http://schemas.microsoft.com/office/drawing/2014/main" val="990666955"/>
                    </a:ext>
                  </a:extLst>
                </a:gridCol>
                <a:gridCol w="2272937">
                  <a:extLst>
                    <a:ext uri="{9D8B030D-6E8A-4147-A177-3AD203B41FA5}">
                      <a16:colId xmlns:a16="http://schemas.microsoft.com/office/drawing/2014/main" val="1365536502"/>
                    </a:ext>
                  </a:extLst>
                </a:gridCol>
                <a:gridCol w="2272937">
                  <a:extLst>
                    <a:ext uri="{9D8B030D-6E8A-4147-A177-3AD203B41FA5}">
                      <a16:colId xmlns:a16="http://schemas.microsoft.com/office/drawing/2014/main" val="1547399095"/>
                    </a:ext>
                  </a:extLst>
                </a:gridCol>
                <a:gridCol w="2272937">
                  <a:extLst>
                    <a:ext uri="{9D8B030D-6E8A-4147-A177-3AD203B41FA5}">
                      <a16:colId xmlns:a16="http://schemas.microsoft.com/office/drawing/2014/main" val="3839319414"/>
                    </a:ext>
                  </a:extLst>
                </a:gridCol>
              </a:tblGrid>
              <a:tr h="370840">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3270113"/>
                  </a:ext>
                </a:extLst>
              </a:tr>
              <a:tr h="370840">
                <a:tc>
                  <a:txBody>
                    <a:bodyPr/>
                    <a:lstStyle/>
                    <a:p>
                      <a:pPr algn="ctr"/>
                      <a:r>
                        <a:rPr lang="en-AU" dirty="0"/>
                        <a:t>Bing Lesley Yuan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a:t>Xin Li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err="1"/>
                        <a:t>Xinhui</a:t>
                      </a:r>
                      <a:r>
                        <a:rPr lang="en-AU" dirty="0"/>
                        <a:t> Lu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err="1"/>
                        <a:t>Ziyan</a:t>
                      </a:r>
                      <a:r>
                        <a:rPr lang="en-AU" dirty="0"/>
                        <a:t> Zhao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a:t>Raelene Huang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3665746"/>
                  </a:ext>
                </a:extLst>
              </a:tr>
              <a:tr h="370840">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i="1" dirty="0"/>
                        <a:t>Data Engineer / </a:t>
                      </a:r>
                    </a:p>
                    <a:p>
                      <a:pPr algn="ctr"/>
                      <a:r>
                        <a:rPr lang="en-US" sz="1600" i="1" dirty="0"/>
                        <a:t>Scrum Master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a:t>
                      </a:r>
                    </a:p>
                    <a:p>
                      <a:pPr algn="ctr"/>
                      <a:r>
                        <a:rPr lang="en-US" sz="1600" i="1" dirty="0"/>
                        <a:t>Team Leader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9881007"/>
                  </a:ext>
                </a:extLst>
              </a:tr>
            </a:tbl>
          </a:graphicData>
        </a:graphic>
      </p:graphicFrame>
      <p:pic>
        <p:nvPicPr>
          <p:cNvPr id="13" name="Picture 12">
            <a:extLst>
              <a:ext uri="{FF2B5EF4-FFF2-40B4-BE49-F238E27FC236}">
                <a16:creationId xmlns:a16="http://schemas.microsoft.com/office/drawing/2014/main" id="{6CCAB16D-9328-7D41-9283-57A9CED999BF}"/>
              </a:ext>
            </a:extLst>
          </p:cNvPr>
          <p:cNvPicPr>
            <a:picLocks noChangeAspect="1"/>
          </p:cNvPicPr>
          <p:nvPr/>
        </p:nvPicPr>
        <p:blipFill rotWithShape="1">
          <a:blip r:embed="rId4"/>
          <a:srcRect l="4954" t="4449" r="4908" b="6419"/>
          <a:stretch/>
        </p:blipFill>
        <p:spPr>
          <a:xfrm>
            <a:off x="98303" y="3170608"/>
            <a:ext cx="1744884" cy="1744884"/>
          </a:xfrm>
          <a:prstGeom prst="ellipse">
            <a:avLst/>
          </a:prstGeom>
        </p:spPr>
      </p:pic>
      <p:pic>
        <p:nvPicPr>
          <p:cNvPr id="17" name="Picture 16" descr="A person posing for the camera&#10;&#10;Description automatically generated">
            <a:extLst>
              <a:ext uri="{FF2B5EF4-FFF2-40B4-BE49-F238E27FC236}">
                <a16:creationId xmlns:a16="http://schemas.microsoft.com/office/drawing/2014/main" id="{99A40BF8-F0B4-654B-98BD-D90FC26B9F0B}"/>
              </a:ext>
            </a:extLst>
          </p:cNvPr>
          <p:cNvPicPr>
            <a:picLocks noChangeAspect="1"/>
          </p:cNvPicPr>
          <p:nvPr/>
        </p:nvPicPr>
        <p:blipFill rotWithShape="1">
          <a:blip r:embed="rId5">
            <a:extLst>
              <a:ext uri="{28A0092B-C50C-407E-A947-70E740481C1C}">
                <a14:useLocalDpi xmlns:a14="http://schemas.microsoft.com/office/drawing/2010/main" val="0"/>
              </a:ext>
            </a:extLst>
          </a:blip>
          <a:srcRect l="13966" t="4311" r="8307"/>
          <a:stretch/>
        </p:blipFill>
        <p:spPr>
          <a:xfrm>
            <a:off x="9149102" y="3170608"/>
            <a:ext cx="1725395" cy="1744884"/>
          </a:xfrm>
          <a:prstGeom prst="ellipse">
            <a:avLst/>
          </a:prstGeom>
        </p:spPr>
      </p:pic>
      <p:pic>
        <p:nvPicPr>
          <p:cNvPr id="7" name="Picture 6" descr="A person sitting at a table&#10;&#10;Description automatically generated">
            <a:extLst>
              <a:ext uri="{FF2B5EF4-FFF2-40B4-BE49-F238E27FC236}">
                <a16:creationId xmlns:a16="http://schemas.microsoft.com/office/drawing/2014/main" id="{4A663002-42D3-7E43-9A43-12CB2011C11C}"/>
              </a:ext>
            </a:extLst>
          </p:cNvPr>
          <p:cNvPicPr>
            <a:picLocks noChangeAspect="1"/>
          </p:cNvPicPr>
          <p:nvPr/>
        </p:nvPicPr>
        <p:blipFill rotWithShape="1">
          <a:blip r:embed="rId6">
            <a:extLst>
              <a:ext uri="{28A0092B-C50C-407E-A947-70E740481C1C}">
                <a14:useLocalDpi xmlns:a14="http://schemas.microsoft.com/office/drawing/2010/main" val="0"/>
              </a:ext>
            </a:extLst>
          </a:blip>
          <a:srcRect l="13219" t="8767" r="30518" b="16216"/>
          <a:stretch/>
        </p:blipFill>
        <p:spPr>
          <a:xfrm>
            <a:off x="6886783" y="3170608"/>
            <a:ext cx="1746000" cy="1746000"/>
          </a:xfrm>
          <a:prstGeom prst="ellipse">
            <a:avLst/>
          </a:prstGeom>
        </p:spPr>
      </p:pic>
      <p:pic>
        <p:nvPicPr>
          <p:cNvPr id="10" name="Picture 9" descr="A person holding an animal&#10;&#10;Description automatically generated">
            <a:extLst>
              <a:ext uri="{FF2B5EF4-FFF2-40B4-BE49-F238E27FC236}">
                <a16:creationId xmlns:a16="http://schemas.microsoft.com/office/drawing/2014/main" id="{CCA5A301-180D-B547-9980-2A3B773E4B8D}"/>
              </a:ext>
            </a:extLst>
          </p:cNvPr>
          <p:cNvPicPr>
            <a:picLocks noChangeAspect="1"/>
          </p:cNvPicPr>
          <p:nvPr/>
        </p:nvPicPr>
        <p:blipFill rotWithShape="1">
          <a:blip r:embed="rId7">
            <a:extLst>
              <a:ext uri="{28A0092B-C50C-407E-A947-70E740481C1C}">
                <a14:useLocalDpi xmlns:a14="http://schemas.microsoft.com/office/drawing/2010/main" val="0"/>
              </a:ext>
            </a:extLst>
          </a:blip>
          <a:srcRect l="26784" t="3015" r="19920" b="4883"/>
          <a:stretch/>
        </p:blipFill>
        <p:spPr>
          <a:xfrm>
            <a:off x="2340017" y="3170608"/>
            <a:ext cx="1744884" cy="1744884"/>
          </a:xfrm>
          <a:prstGeom prst="ellipse">
            <a:avLst/>
          </a:prstGeom>
        </p:spPr>
      </p:pic>
      <p:pic>
        <p:nvPicPr>
          <p:cNvPr id="19" name="Picture 18" descr="A person looking at the camera&#10;&#10;Description automatically generated">
            <a:extLst>
              <a:ext uri="{FF2B5EF4-FFF2-40B4-BE49-F238E27FC236}">
                <a16:creationId xmlns:a16="http://schemas.microsoft.com/office/drawing/2014/main" id="{FE11AE76-70B7-B54A-87DF-102BFA07B51A}"/>
              </a:ext>
            </a:extLst>
          </p:cNvPr>
          <p:cNvPicPr>
            <a:picLocks noChangeAspect="1"/>
          </p:cNvPicPr>
          <p:nvPr/>
        </p:nvPicPr>
        <p:blipFill rotWithShape="1">
          <a:blip r:embed="rId8">
            <a:extLst>
              <a:ext uri="{28A0092B-C50C-407E-A947-70E740481C1C}">
                <a14:useLocalDpi xmlns:a14="http://schemas.microsoft.com/office/drawing/2010/main" val="0"/>
              </a:ext>
            </a:extLst>
          </a:blip>
          <a:srcRect l="9246" t="23477" r="1631" b="26141"/>
          <a:stretch/>
        </p:blipFill>
        <p:spPr>
          <a:xfrm>
            <a:off x="4585044" y="3170608"/>
            <a:ext cx="1738798" cy="1748378"/>
          </a:xfrm>
          <a:prstGeom prst="ellipse">
            <a:avLst/>
          </a:prstGeom>
        </p:spPr>
      </p:pic>
    </p:spTree>
    <p:extLst>
      <p:ext uri="{BB962C8B-B14F-4D97-AF65-F5344CB8AC3E}">
        <p14:creationId xmlns:p14="http://schemas.microsoft.com/office/powerpoint/2010/main" val="100842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4195" y="972099"/>
            <a:ext cx="6711518" cy="923330"/>
          </a:xfrm>
          <a:prstGeom prst="rect">
            <a:avLst/>
          </a:prstGeom>
          <a:noFill/>
        </p:spPr>
        <p:txBody>
          <a:bodyPr wrap="square" rtlCol="0" anchor="ctr">
            <a:spAutoFit/>
          </a:bodyPr>
          <a:lstStyle/>
          <a:p>
            <a:r>
              <a:rPr lang="en-US" altLang="ko-KR" sz="5400" dirty="0">
                <a:solidFill>
                  <a:schemeClr val="bg1"/>
                </a:solidFill>
                <a:cs typeface="Arial" pitchFamily="34" charset="0"/>
              </a:rPr>
              <a:t>Conclusion</a:t>
            </a:r>
          </a:p>
        </p:txBody>
      </p:sp>
      <p:pic>
        <p:nvPicPr>
          <p:cNvPr id="16" name="Picture 15" descr="A close up of a logo&#10;&#10;Description automatically generated">
            <a:extLst>
              <a:ext uri="{FF2B5EF4-FFF2-40B4-BE49-F238E27FC236}">
                <a16:creationId xmlns:a16="http://schemas.microsoft.com/office/drawing/2014/main" id="{6DB1ED24-D313-49A7-A89B-8548E95DB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8891" y="4906726"/>
            <a:ext cx="1018641" cy="1018641"/>
          </a:xfrm>
          <a:prstGeom prst="rect">
            <a:avLst/>
          </a:prstGeom>
        </p:spPr>
      </p:pic>
      <p:sp>
        <p:nvSpPr>
          <p:cNvPr id="52" name="TextBox 27">
            <a:extLst>
              <a:ext uri="{FF2B5EF4-FFF2-40B4-BE49-F238E27FC236}">
                <a16:creationId xmlns:a16="http://schemas.microsoft.com/office/drawing/2014/main" id="{9EBF18B4-CC57-5147-B596-CCF04E4CF3A6}"/>
              </a:ext>
            </a:extLst>
          </p:cNvPr>
          <p:cNvSpPr txBox="1"/>
          <p:nvPr/>
        </p:nvSpPr>
        <p:spPr>
          <a:xfrm>
            <a:off x="753727" y="2983122"/>
            <a:ext cx="8615164" cy="38472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eriod"/>
            </a:pPr>
            <a:r>
              <a:rPr lang="en-AU" sz="2400" b="1" dirty="0">
                <a:solidFill>
                  <a:schemeClr val="tx1">
                    <a:lumMod val="75000"/>
                    <a:lumOff val="25000"/>
                  </a:schemeClr>
                </a:solidFill>
                <a:cs typeface="Arial" pitchFamily="34" charset="0"/>
              </a:rPr>
              <a:t>What’s the best model to predict a successful opportunity?</a:t>
            </a: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Random forest for </a:t>
            </a:r>
            <a:r>
              <a:rPr lang="en-GB" sz="1600" b="1" dirty="0">
                <a:solidFill>
                  <a:schemeClr val="tx1">
                    <a:lumMod val="75000"/>
                    <a:lumOff val="25000"/>
                  </a:schemeClr>
                </a:solidFill>
                <a:cs typeface="Arial" pitchFamily="34" charset="0"/>
              </a:rPr>
              <a:t>producing the best results with reasonable computational complexity</a:t>
            </a:r>
            <a:endParaRPr lang="en-AU" sz="1600" b="1" dirty="0">
              <a:solidFill>
                <a:schemeClr val="tx1">
                  <a:lumMod val="75000"/>
                  <a:lumOff val="25000"/>
                </a:schemeClr>
              </a:solidFill>
              <a:cs typeface="Arial" pitchFamily="34" charset="0"/>
            </a:endParaRPr>
          </a:p>
          <a:p>
            <a:pPr marL="457200" indent="-457200">
              <a:buFont typeface="+mj-lt"/>
              <a:buAutoNum type="arabicPeriod"/>
            </a:pPr>
            <a:endParaRPr lang="en-AU" sz="2400" b="1" dirty="0">
              <a:solidFill>
                <a:schemeClr val="tx1">
                  <a:lumMod val="75000"/>
                  <a:lumOff val="25000"/>
                </a:schemeClr>
              </a:solidFill>
              <a:cs typeface="Arial" pitchFamily="34" charset="0"/>
            </a:endParaRPr>
          </a:p>
          <a:p>
            <a:pPr marL="457200" indent="-457200">
              <a:buFont typeface="+mj-lt"/>
              <a:buAutoNum type="arabicPeriod"/>
            </a:pPr>
            <a:r>
              <a:rPr lang="en-AU" sz="2400" b="1" dirty="0">
                <a:solidFill>
                  <a:schemeClr val="tx1">
                    <a:lumMod val="75000"/>
                    <a:lumOff val="25000"/>
                  </a:schemeClr>
                </a:solidFill>
                <a:cs typeface="Arial" pitchFamily="34" charset="0"/>
              </a:rPr>
              <a:t>Gain insights and determine the key drivers of successful opportunities</a:t>
            </a: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Opportunity type</a:t>
            </a:r>
          </a:p>
          <a:p>
            <a:pPr marL="1371600" lvl="2" indent="-457200">
              <a:buFont typeface="Arial" panose="020B0604020202020204" pitchFamily="34" charset="0"/>
              <a:buChar char="•"/>
            </a:pPr>
            <a:r>
              <a:rPr lang="en-GB" sz="1600" b="1" dirty="0">
                <a:solidFill>
                  <a:schemeClr val="tx1">
                    <a:lumMod val="75000"/>
                    <a:lumOff val="25000"/>
                  </a:schemeClr>
                </a:solidFill>
                <a:cs typeface="Arial" pitchFamily="34" charset="0"/>
              </a:rPr>
              <a:t>Number of opportunities created with the same client</a:t>
            </a:r>
          </a:p>
          <a:p>
            <a:pPr marL="1371600" lvl="2" indent="-457200">
              <a:buFont typeface="Arial" panose="020B0604020202020204" pitchFamily="34" charset="0"/>
              <a:buChar char="•"/>
            </a:pPr>
            <a:r>
              <a:rPr lang="en-GB" sz="1600" b="1" dirty="0">
                <a:solidFill>
                  <a:schemeClr val="tx1">
                    <a:lumMod val="75000"/>
                    <a:lumOff val="25000"/>
                  </a:schemeClr>
                </a:solidFill>
                <a:cs typeface="Arial" pitchFamily="34" charset="0"/>
              </a:rPr>
              <a:t>RICE supported</a:t>
            </a:r>
            <a:endParaRPr lang="en-AU" sz="1600" b="1" dirty="0">
              <a:solidFill>
                <a:schemeClr val="tx1">
                  <a:lumMod val="75000"/>
                  <a:lumOff val="25000"/>
                </a:schemeClr>
              </a:solidFill>
              <a:cs typeface="Arial" pitchFamily="34" charset="0"/>
            </a:endParaRP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Days open</a:t>
            </a:r>
          </a:p>
          <a:p>
            <a:pPr marL="914400" lvl="1" indent="-457200">
              <a:buFont typeface="+mj-lt"/>
              <a:buAutoNum type="arabicPeriod"/>
            </a:pPr>
            <a:endParaRPr lang="en-AU" sz="2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02301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B02C73-9FF2-D84B-A9F8-826F1B4AC2A1}"/>
              </a:ext>
            </a:extLst>
          </p:cNvPr>
          <p:cNvSpPr/>
          <p:nvPr/>
        </p:nvSpPr>
        <p:spPr>
          <a:xfrm>
            <a:off x="1076890" y="2767280"/>
            <a:ext cx="10038219" cy="1323439"/>
          </a:xfrm>
          <a:prstGeom prst="rect">
            <a:avLst/>
          </a:prstGeom>
          <a:noFill/>
        </p:spPr>
        <p:txBody>
          <a:bodyPr wrap="square" lIns="91440" tIns="45720" rIns="91440" bIns="45720">
            <a:spAutoFit/>
          </a:bodyPr>
          <a:lstStyle/>
          <a:p>
            <a:pPr algn="ctr"/>
            <a:r>
              <a:rPr lang="en-US" sz="8000" b="1" cap="none" spc="50" dirty="0">
                <a:ln w="25400" cmpd="sng">
                  <a:solidFill>
                    <a:srgbClr val="002060">
                      <a:alpha val="54000"/>
                    </a:srgbClr>
                  </a:solidFill>
                  <a:prstDash val="solid"/>
                </a:ln>
                <a:solidFill>
                  <a:srgbClr val="70AD47">
                    <a:tint val="1000"/>
                  </a:srgbClr>
                </a:solidFill>
                <a:effectLst>
                  <a:glow rad="38100">
                    <a:schemeClr val="accent1">
                      <a:alpha val="40000"/>
                    </a:schemeClr>
                  </a:glow>
                </a:effectLst>
              </a:rPr>
              <a:t>THANK YOU!</a:t>
            </a:r>
          </a:p>
        </p:txBody>
      </p:sp>
    </p:spTree>
    <p:extLst>
      <p:ext uri="{BB962C8B-B14F-4D97-AF65-F5344CB8AC3E}">
        <p14:creationId xmlns:p14="http://schemas.microsoft.com/office/powerpoint/2010/main" val="3999985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7339" y="661241"/>
            <a:ext cx="3397322" cy="923330"/>
          </a:xfrm>
          <a:prstGeom prst="rect">
            <a:avLst/>
          </a:prstGeom>
          <a:noFill/>
        </p:spPr>
        <p:txBody>
          <a:bodyPr wrap="square" rtlCol="0" anchor="ctr">
            <a:spAutoFit/>
          </a:bodyPr>
          <a:lstStyle/>
          <a:p>
            <a:r>
              <a:rPr lang="en-US" altLang="ko-KR" sz="5400" dirty="0">
                <a:solidFill>
                  <a:schemeClr val="bg1"/>
                </a:solidFill>
                <a:cs typeface="Arial" pitchFamily="34" charset="0"/>
              </a:rPr>
              <a:t>The Client</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1C23A31A-643E-4C82-AA88-90695FF7ED9B}"/>
              </a:ext>
            </a:extLst>
          </p:cNvPr>
          <p:cNvGrpSpPr/>
          <p:nvPr/>
        </p:nvGrpSpPr>
        <p:grpSpPr>
          <a:xfrm>
            <a:off x="2762789" y="2907092"/>
            <a:ext cx="8552974" cy="1248135"/>
            <a:chOff x="2180556" y="4314274"/>
            <a:chExt cx="4559569" cy="1248135"/>
          </a:xfrm>
        </p:grpSpPr>
        <p:sp>
          <p:nvSpPr>
            <p:cNvPr id="28" name="TextBox 27">
              <a:extLst>
                <a:ext uri="{FF2B5EF4-FFF2-40B4-BE49-F238E27FC236}">
                  <a16:creationId xmlns:a16="http://schemas.microsoft.com/office/drawing/2014/main" id="{977D41B4-DC0C-4F54-9EAB-915D203BA180}"/>
                </a:ext>
              </a:extLst>
            </p:cNvPr>
            <p:cNvSpPr txBox="1"/>
            <p:nvPr/>
          </p:nvSpPr>
          <p:spPr>
            <a:xfrm>
              <a:off x="2180556" y="4731412"/>
              <a:ext cx="4559569" cy="830997"/>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Offers research collaboration, consultancy and innovation collaboration to industry partners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Too many opportunities to be handled by Business Development Managers</a:t>
              </a:r>
            </a:p>
          </p:txBody>
        </p:sp>
        <p:sp>
          <p:nvSpPr>
            <p:cNvPr id="31" name="TextBox 30">
              <a:extLst>
                <a:ext uri="{FF2B5EF4-FFF2-40B4-BE49-F238E27FC236}">
                  <a16:creationId xmlns:a16="http://schemas.microsoft.com/office/drawing/2014/main" id="{751E4276-260F-45CC-84A2-F78D2F47131D}"/>
                </a:ext>
              </a:extLst>
            </p:cNvPr>
            <p:cNvSpPr txBox="1"/>
            <p:nvPr/>
          </p:nvSpPr>
          <p:spPr>
            <a:xfrm>
              <a:off x="2262903" y="4314274"/>
              <a:ext cx="3683695" cy="338554"/>
            </a:xfrm>
            <a:prstGeom prst="rect">
              <a:avLst/>
            </a:prstGeom>
            <a:noFill/>
          </p:spPr>
          <p:txBody>
            <a:bodyPr wrap="square" rtlCol="0">
              <a:spAutoFit/>
            </a:bodyPr>
            <a:lstStyle/>
            <a:p>
              <a:r>
                <a:rPr lang="en-AU" sz="1600" b="1" dirty="0">
                  <a:solidFill>
                    <a:schemeClr val="accent4"/>
                  </a:solidFill>
                  <a:cs typeface="Arial" pitchFamily="34" charset="0"/>
                </a:rPr>
                <a:t>Research Collaborations </a:t>
              </a:r>
              <a:r>
                <a:rPr lang="en-US" sz="1600" b="1" dirty="0">
                  <a:solidFill>
                    <a:schemeClr val="accent4"/>
                  </a:solidFill>
                  <a:cs typeface="Arial" pitchFamily="34" charset="0"/>
                </a:rPr>
                <a:t>C</a:t>
              </a:r>
              <a:r>
                <a:rPr lang="en-US" altLang="ko-KR" sz="1600" b="1" dirty="0">
                  <a:solidFill>
                    <a:schemeClr val="accent4"/>
                  </a:solidFill>
                  <a:cs typeface="Arial" pitchFamily="34" charset="0"/>
                </a:rPr>
                <a:t>onstituents</a:t>
              </a:r>
              <a:endParaRPr lang="ko-KR" altLang="en-US" sz="1600" b="1" dirty="0">
                <a:solidFill>
                  <a:schemeClr val="accent4"/>
                </a:solidFill>
                <a:cs typeface="Arial" pitchFamily="34" charset="0"/>
              </a:endParaRPr>
            </a:p>
          </p:txBody>
        </p:sp>
      </p:grpSp>
      <p:pic>
        <p:nvPicPr>
          <p:cNvPr id="37" name="Picture 36">
            <a:extLst>
              <a:ext uri="{FF2B5EF4-FFF2-40B4-BE49-F238E27FC236}">
                <a16:creationId xmlns:a16="http://schemas.microsoft.com/office/drawing/2014/main" id="{1EF2CAF8-5751-44F2-A701-A5299DAEDE34}"/>
              </a:ext>
            </a:extLst>
          </p:cNvPr>
          <p:cNvPicPr>
            <a:picLocks noChangeAspect="1"/>
          </p:cNvPicPr>
          <p:nvPr/>
        </p:nvPicPr>
        <p:blipFill>
          <a:blip r:embed="rId2"/>
          <a:stretch>
            <a:fillRect/>
          </a:stretch>
        </p:blipFill>
        <p:spPr>
          <a:xfrm>
            <a:off x="261124" y="3133638"/>
            <a:ext cx="2407701" cy="2407701"/>
          </a:xfrm>
          <a:prstGeom prst="rect">
            <a:avLst/>
          </a:prstGeom>
        </p:spPr>
      </p:pic>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sp>
        <p:nvSpPr>
          <p:cNvPr id="23" name="TextBox 22">
            <a:extLst>
              <a:ext uri="{FF2B5EF4-FFF2-40B4-BE49-F238E27FC236}">
                <a16:creationId xmlns:a16="http://schemas.microsoft.com/office/drawing/2014/main" id="{9854E6CA-D62B-4943-8B95-07E17C8978DE}"/>
              </a:ext>
            </a:extLst>
          </p:cNvPr>
          <p:cNvSpPr txBox="1"/>
          <p:nvPr/>
        </p:nvSpPr>
        <p:spPr>
          <a:xfrm>
            <a:off x="2916218" y="4535898"/>
            <a:ext cx="7810807" cy="338554"/>
          </a:xfrm>
          <a:prstGeom prst="rect">
            <a:avLst/>
          </a:prstGeom>
          <a:noFill/>
        </p:spPr>
        <p:txBody>
          <a:bodyPr wrap="square" rtlCol="0">
            <a:spAutoFit/>
          </a:bodyPr>
          <a:lstStyle/>
          <a:p>
            <a:r>
              <a:rPr lang="en-AU" sz="1600" b="1" dirty="0">
                <a:solidFill>
                  <a:schemeClr val="accent4"/>
                </a:solidFill>
                <a:cs typeface="Arial" pitchFamily="34" charset="0"/>
              </a:rPr>
              <a:t>Scope of the Project</a:t>
            </a:r>
          </a:p>
        </p:txBody>
      </p:sp>
      <p:grpSp>
        <p:nvGrpSpPr>
          <p:cNvPr id="50" name="Group 49">
            <a:extLst>
              <a:ext uri="{FF2B5EF4-FFF2-40B4-BE49-F238E27FC236}">
                <a16:creationId xmlns:a16="http://schemas.microsoft.com/office/drawing/2014/main" id="{F392F6CB-9623-6D46-A497-4D04F4B42BC5}"/>
              </a:ext>
            </a:extLst>
          </p:cNvPr>
          <p:cNvGrpSpPr/>
          <p:nvPr/>
        </p:nvGrpSpPr>
        <p:grpSpPr>
          <a:xfrm>
            <a:off x="964406" y="-1216238"/>
            <a:ext cx="10461900" cy="786579"/>
            <a:chOff x="646594" y="7571736"/>
            <a:chExt cx="10461900" cy="786579"/>
          </a:xfrm>
        </p:grpSpPr>
        <p:grpSp>
          <p:nvGrpSpPr>
            <p:cNvPr id="51" name="Group 50">
              <a:extLst>
                <a:ext uri="{FF2B5EF4-FFF2-40B4-BE49-F238E27FC236}">
                  <a16:creationId xmlns:a16="http://schemas.microsoft.com/office/drawing/2014/main" id="{BB703E28-F1EA-5C4A-86DC-B2659ECEF2CE}"/>
                </a:ext>
              </a:extLst>
            </p:cNvPr>
            <p:cNvGrpSpPr/>
            <p:nvPr/>
          </p:nvGrpSpPr>
          <p:grpSpPr>
            <a:xfrm>
              <a:off x="646594" y="7571736"/>
              <a:ext cx="10461900" cy="786579"/>
              <a:chOff x="819473" y="3872320"/>
              <a:chExt cx="10461900" cy="786579"/>
            </a:xfrm>
          </p:grpSpPr>
          <p:grpSp>
            <p:nvGrpSpPr>
              <p:cNvPr id="53" name="Group 52">
                <a:extLst>
                  <a:ext uri="{FF2B5EF4-FFF2-40B4-BE49-F238E27FC236}">
                    <a16:creationId xmlns:a16="http://schemas.microsoft.com/office/drawing/2014/main" id="{F14827FD-0B30-7142-9E5D-CE6BF26B3CBC}"/>
                  </a:ext>
                </a:extLst>
              </p:cNvPr>
              <p:cNvGrpSpPr/>
              <p:nvPr/>
            </p:nvGrpSpPr>
            <p:grpSpPr>
              <a:xfrm>
                <a:off x="918592" y="3872320"/>
                <a:ext cx="10362781" cy="256208"/>
                <a:chOff x="395536" y="3212976"/>
                <a:chExt cx="8201299" cy="256208"/>
              </a:xfrm>
            </p:grpSpPr>
            <p:sp>
              <p:nvSpPr>
                <p:cNvPr id="58" name="Rectangle 3">
                  <a:extLst>
                    <a:ext uri="{FF2B5EF4-FFF2-40B4-BE49-F238E27FC236}">
                      <a16:creationId xmlns:a16="http://schemas.microsoft.com/office/drawing/2014/main" id="{56886EE5-3A84-7D43-B835-C0182E5DF5EE}"/>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9" name="Rectangle 3">
                  <a:extLst>
                    <a:ext uri="{FF2B5EF4-FFF2-40B4-BE49-F238E27FC236}">
                      <a16:creationId xmlns:a16="http://schemas.microsoft.com/office/drawing/2014/main" id="{4848BE95-1800-0A4F-9E0A-F09080B59BF0}"/>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0" name="Rectangle 3">
                  <a:extLst>
                    <a:ext uri="{FF2B5EF4-FFF2-40B4-BE49-F238E27FC236}">
                      <a16:creationId xmlns:a16="http://schemas.microsoft.com/office/drawing/2014/main" id="{5AFCA755-5BE1-534D-AA40-F9B06B44D380}"/>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1" name="Rectangle 3">
                  <a:extLst>
                    <a:ext uri="{FF2B5EF4-FFF2-40B4-BE49-F238E27FC236}">
                      <a16:creationId xmlns:a16="http://schemas.microsoft.com/office/drawing/2014/main" id="{8D9A11C8-74F4-EE40-A848-9910C032F8F7}"/>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2" name="Rectangle 3">
                  <a:extLst>
                    <a:ext uri="{FF2B5EF4-FFF2-40B4-BE49-F238E27FC236}">
                      <a16:creationId xmlns:a16="http://schemas.microsoft.com/office/drawing/2014/main" id="{CEE6972C-6913-864F-9489-5324F174F176}"/>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3" name="Rectangle 3">
                  <a:extLst>
                    <a:ext uri="{FF2B5EF4-FFF2-40B4-BE49-F238E27FC236}">
                      <a16:creationId xmlns:a16="http://schemas.microsoft.com/office/drawing/2014/main" id="{6D03EA42-F3C6-AE47-B515-2B6F9E505DF9}"/>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54" name="TextBox 53">
                <a:extLst>
                  <a:ext uri="{FF2B5EF4-FFF2-40B4-BE49-F238E27FC236}">
                    <a16:creationId xmlns:a16="http://schemas.microsoft.com/office/drawing/2014/main" id="{04B1DE8B-41D7-C740-9D19-6E641FFC6372}"/>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55" name="TextBox 54">
                <a:extLst>
                  <a:ext uri="{FF2B5EF4-FFF2-40B4-BE49-F238E27FC236}">
                    <a16:creationId xmlns:a16="http://schemas.microsoft.com/office/drawing/2014/main" id="{E261BA3A-C589-1F44-A883-290C8B02EA6F}"/>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56" name="TextBox 55">
                <a:extLst>
                  <a:ext uri="{FF2B5EF4-FFF2-40B4-BE49-F238E27FC236}">
                    <a16:creationId xmlns:a16="http://schemas.microsoft.com/office/drawing/2014/main" id="{9D4BDB43-58C4-1E49-83ED-9B355F88D46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57" name="TextBox 56">
                <a:extLst>
                  <a:ext uri="{FF2B5EF4-FFF2-40B4-BE49-F238E27FC236}">
                    <a16:creationId xmlns:a16="http://schemas.microsoft.com/office/drawing/2014/main" id="{888ACB0C-5AF3-864F-9153-D963F38B9A73}"/>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52" name="TextBox 51">
              <a:extLst>
                <a:ext uri="{FF2B5EF4-FFF2-40B4-BE49-F238E27FC236}">
                  <a16:creationId xmlns:a16="http://schemas.microsoft.com/office/drawing/2014/main" id="{201155C0-31DF-8643-97DB-E447C49E4BDD}"/>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
        <p:nvSpPr>
          <p:cNvPr id="64" name="TextBox 63">
            <a:extLst>
              <a:ext uri="{FF2B5EF4-FFF2-40B4-BE49-F238E27FC236}">
                <a16:creationId xmlns:a16="http://schemas.microsoft.com/office/drawing/2014/main" id="{4FFA081A-1267-C747-9575-1844B1EB356D}"/>
              </a:ext>
            </a:extLst>
          </p:cNvPr>
          <p:cNvSpPr txBox="1"/>
          <p:nvPr/>
        </p:nvSpPr>
        <p:spPr>
          <a:xfrm>
            <a:off x="2780418" y="4956564"/>
            <a:ext cx="7247346" cy="584775"/>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Develop a scoring model to predict opportunity success rates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Gain insights and determine the key drivers of successful opportunities</a:t>
            </a:r>
          </a:p>
        </p:txBody>
      </p:sp>
    </p:spTree>
    <p:extLst>
      <p:ext uri="{BB962C8B-B14F-4D97-AF65-F5344CB8AC3E}">
        <p14:creationId xmlns:p14="http://schemas.microsoft.com/office/powerpoint/2010/main" val="1810035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Key Research Questions</a:t>
            </a:r>
          </a:p>
        </p:txBody>
      </p:sp>
      <p:sp>
        <p:nvSpPr>
          <p:cNvPr id="28" name="TextBox 27">
            <a:extLst>
              <a:ext uri="{FF2B5EF4-FFF2-40B4-BE49-F238E27FC236}">
                <a16:creationId xmlns:a16="http://schemas.microsoft.com/office/drawing/2014/main" id="{9EBF18B4-CC57-5147-B596-CCF04E4CF3A6}"/>
              </a:ext>
            </a:extLst>
          </p:cNvPr>
          <p:cNvSpPr txBox="1"/>
          <p:nvPr/>
        </p:nvSpPr>
        <p:spPr>
          <a:xfrm>
            <a:off x="831328" y="1444634"/>
            <a:ext cx="11065398" cy="830997"/>
          </a:xfrm>
          <a:prstGeom prst="rect">
            <a:avLst/>
          </a:prstGeom>
          <a:noFill/>
        </p:spPr>
        <p:txBody>
          <a:bodyPr wrap="square" rtlCol="0">
            <a:spAutoFit/>
          </a:bodyPr>
          <a:lstStyle/>
          <a:p>
            <a:pPr marL="457200" indent="-457200">
              <a:buFont typeface="+mj-lt"/>
              <a:buAutoNum type="arabicPeriod"/>
            </a:pPr>
            <a:r>
              <a:rPr lang="en-AU" sz="2400" b="1" dirty="0">
                <a:solidFill>
                  <a:schemeClr val="tx1">
                    <a:lumMod val="75000"/>
                    <a:lumOff val="25000"/>
                  </a:schemeClr>
                </a:solidFill>
                <a:cs typeface="Arial" pitchFamily="34" charset="0"/>
              </a:rPr>
              <a:t>What’s the best model to predict successful opportunities?</a:t>
            </a:r>
          </a:p>
          <a:p>
            <a:pPr marL="457200" indent="-457200">
              <a:buFont typeface="+mj-lt"/>
              <a:buAutoNum type="arabicPeriod"/>
            </a:pPr>
            <a:r>
              <a:rPr lang="en-AU" sz="2400" b="1" dirty="0">
                <a:solidFill>
                  <a:schemeClr val="tx1">
                    <a:lumMod val="75000"/>
                    <a:lumOff val="25000"/>
                  </a:schemeClr>
                </a:solidFill>
                <a:cs typeface="Arial" pitchFamily="34" charset="0"/>
              </a:rPr>
              <a:t>What are the key drivers for successful opportunities?</a:t>
            </a:r>
          </a:p>
        </p:txBody>
      </p:sp>
      <p:pic>
        <p:nvPicPr>
          <p:cNvPr id="31" name="Picture 30" descr="A picture containing drawing&#10;&#10;Description automatically generated">
            <a:extLst>
              <a:ext uri="{FF2B5EF4-FFF2-40B4-BE49-F238E27FC236}">
                <a16:creationId xmlns:a16="http://schemas.microsoft.com/office/drawing/2014/main" id="{D00DD637-13D3-0C41-81E4-8ED75BBD8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25" y="4654202"/>
            <a:ext cx="1265582" cy="1265582"/>
          </a:xfrm>
          <a:prstGeom prst="rect">
            <a:avLst/>
          </a:prstGeom>
        </p:spPr>
      </p:pic>
      <p:sp>
        <p:nvSpPr>
          <p:cNvPr id="32" name="TextBox 31">
            <a:extLst>
              <a:ext uri="{FF2B5EF4-FFF2-40B4-BE49-F238E27FC236}">
                <a16:creationId xmlns:a16="http://schemas.microsoft.com/office/drawing/2014/main" id="{E8419AE4-FE7C-8E4B-9F77-EAAEE7638E11}"/>
              </a:ext>
            </a:extLst>
          </p:cNvPr>
          <p:cNvSpPr txBox="1"/>
          <p:nvPr/>
        </p:nvSpPr>
        <p:spPr>
          <a:xfrm>
            <a:off x="5318621" y="2805916"/>
            <a:ext cx="4769254" cy="1846659"/>
          </a:xfrm>
          <a:prstGeom prst="rect">
            <a:avLst/>
          </a:prstGeom>
          <a:noFill/>
        </p:spPr>
        <p:txBody>
          <a:bodyPr wrap="none" rtlCol="0">
            <a:spAutoFit/>
          </a:bodyPr>
          <a:lstStyle/>
          <a:p>
            <a:r>
              <a:rPr lang="en-US" sz="1600" b="1" dirty="0"/>
              <a:t>Key challenges:</a:t>
            </a:r>
          </a:p>
          <a:p>
            <a:endParaRPr lang="en-US" sz="1600" dirty="0"/>
          </a:p>
          <a:p>
            <a:pPr marL="285750" indent="-285750">
              <a:buFont typeface="Arial" panose="020B0604020202020204" pitchFamily="34" charset="0"/>
              <a:buChar char="•"/>
            </a:pPr>
            <a:r>
              <a:rPr lang="en-US" sz="1600" dirty="0"/>
              <a:t>Dealing with many missing data (data cleaning)</a:t>
            </a:r>
          </a:p>
          <a:p>
            <a:pPr marL="285750" indent="-285750">
              <a:buFont typeface="Arial" panose="020B0604020202020204" pitchFamily="34" charset="0"/>
              <a:buChar char="•"/>
            </a:pPr>
            <a:r>
              <a:rPr lang="en-US" sz="1600" dirty="0"/>
              <a:t>Feature selection &amp; transformation</a:t>
            </a:r>
          </a:p>
          <a:p>
            <a:pPr marL="285750" indent="-285750">
              <a:buFont typeface="Arial" panose="020B0604020202020204" pitchFamily="34" charset="0"/>
              <a:buChar char="•"/>
            </a:pPr>
            <a:r>
              <a:rPr lang="en-US" sz="1600" dirty="0"/>
              <a:t>Imbalanced datasets</a:t>
            </a:r>
          </a:p>
          <a:p>
            <a:pPr marL="285750" indent="-285750">
              <a:buFont typeface="Arial" panose="020B0604020202020204" pitchFamily="34" charset="0"/>
              <a:buChar char="•"/>
            </a:pPr>
            <a:r>
              <a:rPr lang="en-US" sz="1600" dirty="0"/>
              <a:t>Other small data problems</a:t>
            </a:r>
          </a:p>
          <a:p>
            <a:pPr marL="285750" indent="-285750">
              <a:buFont typeface="Arial" panose="020B0604020202020204" pitchFamily="34" charset="0"/>
              <a:buChar char="•"/>
            </a:pPr>
            <a:r>
              <a:rPr lang="en-US" sz="1600" dirty="0"/>
              <a:t>Model interpretation and insight analysis</a:t>
            </a:r>
          </a:p>
        </p:txBody>
      </p:sp>
      <p:sp>
        <p:nvSpPr>
          <p:cNvPr id="33" name="TextBox 32">
            <a:extLst>
              <a:ext uri="{FF2B5EF4-FFF2-40B4-BE49-F238E27FC236}">
                <a16:creationId xmlns:a16="http://schemas.microsoft.com/office/drawing/2014/main" id="{FD14C4DF-F20D-BE48-807E-A1BD8CCD7028}"/>
              </a:ext>
            </a:extLst>
          </p:cNvPr>
          <p:cNvSpPr txBox="1"/>
          <p:nvPr/>
        </p:nvSpPr>
        <p:spPr>
          <a:xfrm>
            <a:off x="1241721" y="2803217"/>
            <a:ext cx="3555665" cy="1354217"/>
          </a:xfrm>
          <a:prstGeom prst="rect">
            <a:avLst/>
          </a:prstGeom>
          <a:noFill/>
        </p:spPr>
        <p:txBody>
          <a:bodyPr wrap="square" rtlCol="0">
            <a:spAutoFit/>
          </a:bodyPr>
          <a:lstStyle/>
          <a:p>
            <a:r>
              <a:rPr lang="en-US" sz="1600" b="1" dirty="0"/>
              <a:t>Things we cannot control:</a:t>
            </a:r>
          </a:p>
          <a:p>
            <a:endParaRPr lang="en-US" sz="1600" dirty="0"/>
          </a:p>
          <a:p>
            <a:pPr marL="285750" indent="-285750">
              <a:buFont typeface="Arial" panose="020B0604020202020204" pitchFamily="34" charset="0"/>
              <a:buChar char="•"/>
            </a:pPr>
            <a:r>
              <a:rPr lang="en-US" sz="1600" dirty="0"/>
              <a:t>Integrity of the data</a:t>
            </a:r>
          </a:p>
          <a:p>
            <a:pPr marL="285750" indent="-285750">
              <a:buFont typeface="Arial" panose="020B0604020202020204" pitchFamily="34" charset="0"/>
              <a:buChar char="•"/>
            </a:pPr>
            <a:r>
              <a:rPr lang="en-US" sz="1600" dirty="0"/>
              <a:t>Lots of missing data entries</a:t>
            </a:r>
          </a:p>
          <a:p>
            <a:endParaRPr lang="en-US" sz="1600" dirty="0"/>
          </a:p>
        </p:txBody>
      </p:sp>
      <p:pic>
        <p:nvPicPr>
          <p:cNvPr id="35" name="Picture 34" descr="A close up of a logo&#10;&#10;Description automatically generated">
            <a:extLst>
              <a:ext uri="{FF2B5EF4-FFF2-40B4-BE49-F238E27FC236}">
                <a16:creationId xmlns:a16="http://schemas.microsoft.com/office/drawing/2014/main" id="{920CC32E-A235-2F45-A447-202B782EF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6333" y="-1871175"/>
            <a:ext cx="1272161" cy="1272161"/>
          </a:xfrm>
          <a:prstGeom prst="rect">
            <a:avLst/>
          </a:prstGeom>
        </p:spPr>
      </p:pic>
      <p:grpSp>
        <p:nvGrpSpPr>
          <p:cNvPr id="10" name="Group 9">
            <a:extLst>
              <a:ext uri="{FF2B5EF4-FFF2-40B4-BE49-F238E27FC236}">
                <a16:creationId xmlns:a16="http://schemas.microsoft.com/office/drawing/2014/main" id="{4B2F3B5F-56DA-2848-9D47-EB3076D58074}"/>
              </a:ext>
            </a:extLst>
          </p:cNvPr>
          <p:cNvGrpSpPr/>
          <p:nvPr/>
        </p:nvGrpSpPr>
        <p:grpSpPr>
          <a:xfrm>
            <a:off x="2813995" y="5010445"/>
            <a:ext cx="7436430" cy="1654272"/>
            <a:chOff x="2651445" y="5143338"/>
            <a:chExt cx="6856394" cy="1525240"/>
          </a:xfrm>
        </p:grpSpPr>
        <p:grpSp>
          <p:nvGrpSpPr>
            <p:cNvPr id="36" name="Group 35">
              <a:extLst>
                <a:ext uri="{FF2B5EF4-FFF2-40B4-BE49-F238E27FC236}">
                  <a16:creationId xmlns:a16="http://schemas.microsoft.com/office/drawing/2014/main" id="{06C6AA9D-73A3-C64D-B9FD-9EC8B9F31CE9}"/>
                </a:ext>
              </a:extLst>
            </p:cNvPr>
            <p:cNvGrpSpPr/>
            <p:nvPr/>
          </p:nvGrpSpPr>
          <p:grpSpPr>
            <a:xfrm>
              <a:off x="2967653" y="5519862"/>
              <a:ext cx="6540186" cy="1148716"/>
              <a:chOff x="506027" y="2984021"/>
              <a:chExt cx="10887845" cy="1912338"/>
            </a:xfrm>
          </p:grpSpPr>
          <p:grpSp>
            <p:nvGrpSpPr>
              <p:cNvPr id="37" name="Group 36">
                <a:extLst>
                  <a:ext uri="{FF2B5EF4-FFF2-40B4-BE49-F238E27FC236}">
                    <a16:creationId xmlns:a16="http://schemas.microsoft.com/office/drawing/2014/main" id="{0CB2D4B5-C4EF-7741-8C5F-CBF522764D1E}"/>
                  </a:ext>
                </a:extLst>
              </p:cNvPr>
              <p:cNvGrpSpPr/>
              <p:nvPr/>
            </p:nvGrpSpPr>
            <p:grpSpPr>
              <a:xfrm>
                <a:off x="918592" y="3756879"/>
                <a:ext cx="10372400" cy="371649"/>
                <a:chOff x="395536" y="3097535"/>
                <a:chExt cx="8208912" cy="371649"/>
              </a:xfrm>
            </p:grpSpPr>
            <p:sp>
              <p:nvSpPr>
                <p:cNvPr id="64" name="Rectangle 3">
                  <a:extLst>
                    <a:ext uri="{FF2B5EF4-FFF2-40B4-BE49-F238E27FC236}">
                      <a16:creationId xmlns:a16="http://schemas.microsoft.com/office/drawing/2014/main" id="{E1A70B3E-D447-3D4E-9848-7FCFB32335D2}"/>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5" name="Rectangle 3">
                  <a:extLst>
                    <a:ext uri="{FF2B5EF4-FFF2-40B4-BE49-F238E27FC236}">
                      <a16:creationId xmlns:a16="http://schemas.microsoft.com/office/drawing/2014/main" id="{12AC2564-0A0A-6443-8D5D-CCC69F336845}"/>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accent1"/>
                    </a:solidFill>
                  </a:endParaRPr>
                </a:p>
              </p:txBody>
            </p:sp>
            <p:sp>
              <p:nvSpPr>
                <p:cNvPr id="66" name="Rectangle 3">
                  <a:extLst>
                    <a:ext uri="{FF2B5EF4-FFF2-40B4-BE49-F238E27FC236}">
                      <a16:creationId xmlns:a16="http://schemas.microsoft.com/office/drawing/2014/main" id="{91509188-57DD-B146-862A-4A5E5C83B67C}"/>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7" name="Rectangle 3">
                  <a:extLst>
                    <a:ext uri="{FF2B5EF4-FFF2-40B4-BE49-F238E27FC236}">
                      <a16:creationId xmlns:a16="http://schemas.microsoft.com/office/drawing/2014/main" id="{0D56D780-769E-3648-9B2D-F38FFAC4911F}"/>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8" name="Rectangle 3">
                  <a:extLst>
                    <a:ext uri="{FF2B5EF4-FFF2-40B4-BE49-F238E27FC236}">
                      <a16:creationId xmlns:a16="http://schemas.microsoft.com/office/drawing/2014/main" id="{023E1070-0555-DE4B-9FED-E451342E31B5}"/>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9" name="Rectangle 3">
                  <a:extLst>
                    <a:ext uri="{FF2B5EF4-FFF2-40B4-BE49-F238E27FC236}">
                      <a16:creationId xmlns:a16="http://schemas.microsoft.com/office/drawing/2014/main" id="{2FB30119-46BE-F847-ABAD-522D41803FB9}"/>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grpSp>
          <p:sp>
            <p:nvSpPr>
              <p:cNvPr id="38" name="Oval 37">
                <a:extLst>
                  <a:ext uri="{FF2B5EF4-FFF2-40B4-BE49-F238E27FC236}">
                    <a16:creationId xmlns:a16="http://schemas.microsoft.com/office/drawing/2014/main" id="{E96B64BF-D568-8F4D-B751-A3E86A6901B0}"/>
                  </a:ext>
                </a:extLst>
              </p:cNvPr>
              <p:cNvSpPr>
                <a:spLocks noChangeAspect="1"/>
              </p:cNvSpPr>
              <p:nvPr/>
            </p:nvSpPr>
            <p:spPr>
              <a:xfrm>
                <a:off x="1424219" y="3023586"/>
                <a:ext cx="731519" cy="731519"/>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46" name="TextBox 45">
                <a:extLst>
                  <a:ext uri="{FF2B5EF4-FFF2-40B4-BE49-F238E27FC236}">
                    <a16:creationId xmlns:a16="http://schemas.microsoft.com/office/drawing/2014/main" id="{47CECDC7-0375-6B49-B19B-7053B01EC4EF}"/>
                  </a:ext>
                </a:extLst>
              </p:cNvPr>
              <p:cNvSpPr txBox="1"/>
              <p:nvPr/>
            </p:nvSpPr>
            <p:spPr>
              <a:xfrm>
                <a:off x="506027" y="4164214"/>
                <a:ext cx="2286492" cy="461137"/>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Data Integration</a:t>
                </a:r>
                <a:endParaRPr lang="ko-KR" altLang="en-US" sz="1200" b="1" dirty="0">
                  <a:solidFill>
                    <a:schemeClr val="tx1">
                      <a:lumMod val="65000"/>
                      <a:lumOff val="35000"/>
                    </a:schemeClr>
                  </a:solidFill>
                  <a:cs typeface="Arial" pitchFamily="34" charset="0"/>
                </a:endParaRPr>
              </a:p>
            </p:txBody>
          </p:sp>
          <p:sp>
            <p:nvSpPr>
              <p:cNvPr id="48" name="TextBox 47">
                <a:extLst>
                  <a:ext uri="{FF2B5EF4-FFF2-40B4-BE49-F238E27FC236}">
                    <a16:creationId xmlns:a16="http://schemas.microsoft.com/office/drawing/2014/main" id="{388F84B1-9BD6-1549-AAFE-C268BDA0968E}"/>
                  </a:ext>
                </a:extLst>
              </p:cNvPr>
              <p:cNvSpPr txBox="1"/>
              <p:nvPr/>
            </p:nvSpPr>
            <p:spPr>
              <a:xfrm>
                <a:off x="2291143" y="3129563"/>
                <a:ext cx="2428570" cy="461137"/>
              </a:xfrm>
              <a:prstGeom prst="rect">
                <a:avLst/>
              </a:prstGeom>
              <a:noFill/>
            </p:spPr>
            <p:txBody>
              <a:bodyPr wrap="square" rtlCol="0">
                <a:spAutoFit/>
              </a:bodyPr>
              <a:lstStyle/>
              <a:p>
                <a:pPr algn="ctr"/>
                <a:r>
                  <a:rPr lang="en-GB" altLang="ko-KR" sz="1200" b="1" dirty="0">
                    <a:solidFill>
                      <a:schemeClr val="tx1">
                        <a:lumMod val="75000"/>
                        <a:lumOff val="25000"/>
                      </a:schemeClr>
                    </a:solidFill>
                    <a:cs typeface="Arial" pitchFamily="34" charset="0"/>
                  </a:rPr>
                  <a:t>Pre-Processing</a:t>
                </a:r>
                <a:endParaRPr lang="ko-KR" altLang="en-US" sz="1200" b="1" dirty="0">
                  <a:solidFill>
                    <a:schemeClr val="tx1">
                      <a:lumMod val="75000"/>
                      <a:lumOff val="25000"/>
                    </a:schemeClr>
                  </a:solidFill>
                  <a:cs typeface="Arial" pitchFamily="34" charset="0"/>
                </a:endParaRPr>
              </a:p>
            </p:txBody>
          </p:sp>
          <p:sp>
            <p:nvSpPr>
              <p:cNvPr id="49" name="Oval 48">
                <a:extLst>
                  <a:ext uri="{FF2B5EF4-FFF2-40B4-BE49-F238E27FC236}">
                    <a16:creationId xmlns:a16="http://schemas.microsoft.com/office/drawing/2014/main" id="{C2733578-1AAD-214F-9696-89DDCD424174}"/>
                  </a:ext>
                </a:extLst>
              </p:cNvPr>
              <p:cNvSpPr>
                <a:spLocks noChangeAspect="1"/>
              </p:cNvSpPr>
              <p:nvPr/>
            </p:nvSpPr>
            <p:spPr>
              <a:xfrm>
                <a:off x="3153819" y="4164840"/>
                <a:ext cx="731519" cy="731519"/>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0" name="Oval 49">
                <a:extLst>
                  <a:ext uri="{FF2B5EF4-FFF2-40B4-BE49-F238E27FC236}">
                    <a16:creationId xmlns:a16="http://schemas.microsoft.com/office/drawing/2014/main" id="{E42EAB7D-38E2-1F4D-8970-AB61FC76556B}"/>
                  </a:ext>
                </a:extLst>
              </p:cNvPr>
              <p:cNvSpPr>
                <a:spLocks noChangeAspect="1"/>
              </p:cNvSpPr>
              <p:nvPr/>
            </p:nvSpPr>
            <p:spPr>
              <a:xfrm>
                <a:off x="4883419" y="3023586"/>
                <a:ext cx="731519" cy="731519"/>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1" name="TextBox 50">
                <a:extLst>
                  <a:ext uri="{FF2B5EF4-FFF2-40B4-BE49-F238E27FC236}">
                    <a16:creationId xmlns:a16="http://schemas.microsoft.com/office/drawing/2014/main" id="{945ED440-F033-0A46-88D9-9188D51B4946}"/>
                  </a:ext>
                </a:extLst>
              </p:cNvPr>
              <p:cNvSpPr txBox="1"/>
              <p:nvPr/>
            </p:nvSpPr>
            <p:spPr>
              <a:xfrm>
                <a:off x="4512222" y="4124090"/>
                <a:ext cx="1449542"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Training</a:t>
                </a:r>
                <a:endParaRPr lang="ko-KR" altLang="en-US" sz="1200" b="1" dirty="0">
                  <a:solidFill>
                    <a:schemeClr val="tx1">
                      <a:lumMod val="65000"/>
                      <a:lumOff val="35000"/>
                    </a:schemeClr>
                  </a:solidFill>
                  <a:cs typeface="Arial" pitchFamily="34" charset="0"/>
                </a:endParaRPr>
              </a:p>
            </p:txBody>
          </p:sp>
          <p:sp>
            <p:nvSpPr>
              <p:cNvPr id="52" name="Oval 51">
                <a:extLst>
                  <a:ext uri="{FF2B5EF4-FFF2-40B4-BE49-F238E27FC236}">
                    <a16:creationId xmlns:a16="http://schemas.microsoft.com/office/drawing/2014/main" id="{79F1C4E9-481B-1C4D-B59F-7AFD274ECEDD}"/>
                  </a:ext>
                </a:extLst>
              </p:cNvPr>
              <p:cNvSpPr>
                <a:spLocks noChangeAspect="1"/>
              </p:cNvSpPr>
              <p:nvPr/>
            </p:nvSpPr>
            <p:spPr>
              <a:xfrm>
                <a:off x="8342619" y="3023586"/>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3" name="TextBox 52">
                <a:extLst>
                  <a:ext uri="{FF2B5EF4-FFF2-40B4-BE49-F238E27FC236}">
                    <a16:creationId xmlns:a16="http://schemas.microsoft.com/office/drawing/2014/main" id="{7DA9292B-9410-BB46-9074-B069F1C720F7}"/>
                  </a:ext>
                </a:extLst>
              </p:cNvPr>
              <p:cNvSpPr txBox="1"/>
              <p:nvPr/>
            </p:nvSpPr>
            <p:spPr>
              <a:xfrm>
                <a:off x="9459380" y="2984021"/>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Monitoring</a:t>
                </a:r>
                <a:endParaRPr lang="ko-KR" altLang="en-US" sz="1200" dirty="0">
                  <a:solidFill>
                    <a:schemeClr val="tx1">
                      <a:lumMod val="65000"/>
                      <a:lumOff val="35000"/>
                    </a:schemeClr>
                  </a:solidFill>
                  <a:cs typeface="Arial" pitchFamily="34" charset="0"/>
                </a:endParaRPr>
              </a:p>
            </p:txBody>
          </p:sp>
          <p:sp>
            <p:nvSpPr>
              <p:cNvPr id="54" name="TextBox 53">
                <a:extLst>
                  <a:ext uri="{FF2B5EF4-FFF2-40B4-BE49-F238E27FC236}">
                    <a16:creationId xmlns:a16="http://schemas.microsoft.com/office/drawing/2014/main" id="{A46BB406-3A16-224A-B453-D97C3F41A38D}"/>
                  </a:ext>
                </a:extLst>
              </p:cNvPr>
              <p:cNvSpPr txBox="1"/>
              <p:nvPr/>
            </p:nvSpPr>
            <p:spPr>
              <a:xfrm>
                <a:off x="6066121" y="3003179"/>
                <a:ext cx="1728733"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Validation</a:t>
                </a:r>
                <a:endParaRPr lang="ko-KR" altLang="en-US" sz="1200" b="1" dirty="0">
                  <a:solidFill>
                    <a:schemeClr val="tx1">
                      <a:lumMod val="65000"/>
                      <a:lumOff val="35000"/>
                    </a:schemeClr>
                  </a:solidFill>
                  <a:cs typeface="Arial" pitchFamily="34" charset="0"/>
                </a:endParaRPr>
              </a:p>
            </p:txBody>
          </p:sp>
          <p:sp>
            <p:nvSpPr>
              <p:cNvPr id="55" name="Oval 54">
                <a:extLst>
                  <a:ext uri="{FF2B5EF4-FFF2-40B4-BE49-F238E27FC236}">
                    <a16:creationId xmlns:a16="http://schemas.microsoft.com/office/drawing/2014/main" id="{C45B4656-7EBE-294A-9F7E-28ADD4FFCC1B}"/>
                  </a:ext>
                </a:extLst>
              </p:cNvPr>
              <p:cNvSpPr>
                <a:spLocks noChangeAspect="1"/>
              </p:cNvSpPr>
              <p:nvPr/>
            </p:nvSpPr>
            <p:spPr>
              <a:xfrm>
                <a:off x="6613019" y="4162056"/>
                <a:ext cx="731519" cy="73151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6" name="Oval 55">
                <a:extLst>
                  <a:ext uri="{FF2B5EF4-FFF2-40B4-BE49-F238E27FC236}">
                    <a16:creationId xmlns:a16="http://schemas.microsoft.com/office/drawing/2014/main" id="{0F0CACB5-B421-1742-8CC8-9720DE98342D}"/>
                  </a:ext>
                </a:extLst>
              </p:cNvPr>
              <p:cNvSpPr>
                <a:spLocks noChangeAspect="1"/>
              </p:cNvSpPr>
              <p:nvPr/>
            </p:nvSpPr>
            <p:spPr>
              <a:xfrm>
                <a:off x="10072220" y="4159273"/>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bg2"/>
                  </a:solidFill>
                </a:endParaRPr>
              </a:p>
            </p:txBody>
          </p:sp>
          <p:sp>
            <p:nvSpPr>
              <p:cNvPr id="57" name="Parallelogram 15">
                <a:extLst>
                  <a:ext uri="{FF2B5EF4-FFF2-40B4-BE49-F238E27FC236}">
                    <a16:creationId xmlns:a16="http://schemas.microsoft.com/office/drawing/2014/main" id="{2095AFA0-B7FC-2A4B-894F-42FAE2F46DA5}"/>
                  </a:ext>
                </a:extLst>
              </p:cNvPr>
              <p:cNvSpPr/>
              <p:nvPr/>
            </p:nvSpPr>
            <p:spPr>
              <a:xfrm flipH="1">
                <a:off x="3341434" y="4349976"/>
                <a:ext cx="360126" cy="36012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8" name="Rectangle 16">
                <a:extLst>
                  <a:ext uri="{FF2B5EF4-FFF2-40B4-BE49-F238E27FC236}">
                    <a16:creationId xmlns:a16="http://schemas.microsoft.com/office/drawing/2014/main" id="{6214C4B7-D3F1-D349-ABBB-237C1A1A1E35}"/>
                  </a:ext>
                </a:extLst>
              </p:cNvPr>
              <p:cNvSpPr/>
              <p:nvPr/>
            </p:nvSpPr>
            <p:spPr>
              <a:xfrm rot="2700000">
                <a:off x="1640626" y="3161089"/>
                <a:ext cx="265921" cy="47674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9" name="Freeform 18">
                <a:extLst>
                  <a:ext uri="{FF2B5EF4-FFF2-40B4-BE49-F238E27FC236}">
                    <a16:creationId xmlns:a16="http://schemas.microsoft.com/office/drawing/2014/main" id="{2807A222-87E8-E44A-AFB0-B4F5354AF0BE}"/>
                  </a:ext>
                </a:extLst>
              </p:cNvPr>
              <p:cNvSpPr/>
              <p:nvPr/>
            </p:nvSpPr>
            <p:spPr>
              <a:xfrm>
                <a:off x="6753476" y="4332230"/>
                <a:ext cx="426234" cy="344001"/>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0" name="Rectangle 36">
                <a:extLst>
                  <a:ext uri="{FF2B5EF4-FFF2-40B4-BE49-F238E27FC236}">
                    <a16:creationId xmlns:a16="http://schemas.microsoft.com/office/drawing/2014/main" id="{22C4A66D-3841-E44E-BF04-37E2DADF4F13}"/>
                  </a:ext>
                </a:extLst>
              </p:cNvPr>
              <p:cNvSpPr/>
              <p:nvPr/>
            </p:nvSpPr>
            <p:spPr>
              <a:xfrm>
                <a:off x="5035408" y="3205313"/>
                <a:ext cx="415824" cy="34759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1" name="Rounded Rectangle 27">
                <a:extLst>
                  <a:ext uri="{FF2B5EF4-FFF2-40B4-BE49-F238E27FC236}">
                    <a16:creationId xmlns:a16="http://schemas.microsoft.com/office/drawing/2014/main" id="{9D4AB1B5-D811-F643-9836-0BC1955ACE04}"/>
                  </a:ext>
                </a:extLst>
              </p:cNvPr>
              <p:cNvSpPr/>
              <p:nvPr/>
            </p:nvSpPr>
            <p:spPr>
              <a:xfrm>
                <a:off x="8546988" y="3237484"/>
                <a:ext cx="345420" cy="26532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2" name="Oval 21">
                <a:extLst>
                  <a:ext uri="{FF2B5EF4-FFF2-40B4-BE49-F238E27FC236}">
                    <a16:creationId xmlns:a16="http://schemas.microsoft.com/office/drawing/2014/main" id="{D31EA765-5EEF-F74D-A6CF-A6CA2F5A62D8}"/>
                  </a:ext>
                </a:extLst>
              </p:cNvPr>
              <p:cNvSpPr>
                <a:spLocks noChangeAspect="1"/>
              </p:cNvSpPr>
              <p:nvPr/>
            </p:nvSpPr>
            <p:spPr>
              <a:xfrm>
                <a:off x="10242061" y="4311428"/>
                <a:ext cx="395372" cy="39867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3" name="TextBox 62">
                <a:extLst>
                  <a:ext uri="{FF2B5EF4-FFF2-40B4-BE49-F238E27FC236}">
                    <a16:creationId xmlns:a16="http://schemas.microsoft.com/office/drawing/2014/main" id="{C3BC3469-4419-174C-81E6-FDA3A0DFE220}"/>
                  </a:ext>
                </a:extLst>
              </p:cNvPr>
              <p:cNvSpPr txBox="1"/>
              <p:nvPr/>
            </p:nvSpPr>
            <p:spPr>
              <a:xfrm>
                <a:off x="7752451" y="4087590"/>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Deployment</a:t>
                </a:r>
                <a:endParaRPr lang="ko-KR" altLang="en-US" sz="1200" dirty="0">
                  <a:solidFill>
                    <a:schemeClr val="tx1">
                      <a:lumMod val="65000"/>
                      <a:lumOff val="35000"/>
                    </a:schemeClr>
                  </a:solidFill>
                  <a:cs typeface="Arial" pitchFamily="34" charset="0"/>
                </a:endParaRPr>
              </a:p>
            </p:txBody>
          </p:sp>
        </p:grpSp>
        <p:sp>
          <p:nvSpPr>
            <p:cNvPr id="70" name="TextBox 69">
              <a:extLst>
                <a:ext uri="{FF2B5EF4-FFF2-40B4-BE49-F238E27FC236}">
                  <a16:creationId xmlns:a16="http://schemas.microsoft.com/office/drawing/2014/main" id="{08C35ED2-F3D0-3748-BD58-818C40A88E9B}"/>
                </a:ext>
              </a:extLst>
            </p:cNvPr>
            <p:cNvSpPr txBox="1"/>
            <p:nvPr/>
          </p:nvSpPr>
          <p:spPr>
            <a:xfrm>
              <a:off x="2651445" y="5143338"/>
              <a:ext cx="2234907" cy="307777"/>
            </a:xfrm>
            <a:prstGeom prst="rect">
              <a:avLst/>
            </a:prstGeom>
            <a:noFill/>
          </p:spPr>
          <p:txBody>
            <a:bodyPr wrap="none" rtlCol="0">
              <a:spAutoFit/>
            </a:bodyPr>
            <a:lstStyle/>
            <a:p>
              <a:r>
                <a:rPr lang="en-US" sz="1400" i="1" dirty="0"/>
                <a:t>Machine learning Pipeline</a:t>
              </a:r>
            </a:p>
          </p:txBody>
        </p:sp>
      </p:grpSp>
      <p:grpSp>
        <p:nvGrpSpPr>
          <p:cNvPr id="14" name="Group 13">
            <a:extLst>
              <a:ext uri="{FF2B5EF4-FFF2-40B4-BE49-F238E27FC236}">
                <a16:creationId xmlns:a16="http://schemas.microsoft.com/office/drawing/2014/main" id="{23692213-D47C-F940-A32B-7B3A0E914187}"/>
              </a:ext>
            </a:extLst>
          </p:cNvPr>
          <p:cNvGrpSpPr/>
          <p:nvPr/>
        </p:nvGrpSpPr>
        <p:grpSpPr>
          <a:xfrm>
            <a:off x="666483" y="7399109"/>
            <a:ext cx="10461900" cy="786579"/>
            <a:chOff x="646594" y="7571736"/>
            <a:chExt cx="10461900" cy="786579"/>
          </a:xfrm>
        </p:grpSpPr>
        <p:grpSp>
          <p:nvGrpSpPr>
            <p:cNvPr id="12" name="Group 11">
              <a:extLst>
                <a:ext uri="{FF2B5EF4-FFF2-40B4-BE49-F238E27FC236}">
                  <a16:creationId xmlns:a16="http://schemas.microsoft.com/office/drawing/2014/main" id="{856F6D42-62C0-B341-A57A-9E4065635290}"/>
                </a:ext>
              </a:extLst>
            </p:cNvPr>
            <p:cNvGrpSpPr/>
            <p:nvPr/>
          </p:nvGrpSpPr>
          <p:grpSpPr>
            <a:xfrm>
              <a:off x="646594" y="7571736"/>
              <a:ext cx="10461900" cy="786579"/>
              <a:chOff x="819473" y="3872320"/>
              <a:chExt cx="10461900" cy="786579"/>
            </a:xfrm>
          </p:grpSpPr>
          <p:grpSp>
            <p:nvGrpSpPr>
              <p:cNvPr id="3" name="Group 2">
                <a:extLst>
                  <a:ext uri="{FF2B5EF4-FFF2-40B4-BE49-F238E27FC236}">
                    <a16:creationId xmlns:a16="http://schemas.microsoft.com/office/drawing/2014/main" id="{31126605-BCDF-48EC-9724-C31257FCE87E}"/>
                  </a:ext>
                </a:extLst>
              </p:cNvPr>
              <p:cNvGrpSpPr/>
              <p:nvPr/>
            </p:nvGrpSpPr>
            <p:grpSpPr>
              <a:xfrm>
                <a:off x="918592" y="3872320"/>
                <a:ext cx="10362781" cy="256208"/>
                <a:chOff x="395536" y="3212976"/>
                <a:chExt cx="8201299" cy="256208"/>
              </a:xfrm>
            </p:grpSpPr>
            <p:sp>
              <p:nvSpPr>
                <p:cNvPr id="4" name="Rectangle 3">
                  <a:extLst>
                    <a:ext uri="{FF2B5EF4-FFF2-40B4-BE49-F238E27FC236}">
                      <a16:creationId xmlns:a16="http://schemas.microsoft.com/office/drawing/2014/main" id="{10A51B80-BE25-4B58-AC7D-C71E941EEBE4}"/>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 name="Rectangle 3">
                  <a:extLst>
                    <a:ext uri="{FF2B5EF4-FFF2-40B4-BE49-F238E27FC236}">
                      <a16:creationId xmlns:a16="http://schemas.microsoft.com/office/drawing/2014/main" id="{A986BA66-5F1C-4613-8A98-78837CA2D37C}"/>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 name="Rectangle 3">
                  <a:extLst>
                    <a:ext uri="{FF2B5EF4-FFF2-40B4-BE49-F238E27FC236}">
                      <a16:creationId xmlns:a16="http://schemas.microsoft.com/office/drawing/2014/main" id="{2FDE795C-A164-4C18-9B13-0560F1A1BE01}"/>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7" name="Rectangle 3">
                  <a:extLst>
                    <a:ext uri="{FF2B5EF4-FFF2-40B4-BE49-F238E27FC236}">
                      <a16:creationId xmlns:a16="http://schemas.microsoft.com/office/drawing/2014/main" id="{D60D5D23-3D68-4635-A865-F740063117A5}"/>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8" name="Rectangle 3">
                  <a:extLst>
                    <a:ext uri="{FF2B5EF4-FFF2-40B4-BE49-F238E27FC236}">
                      <a16:creationId xmlns:a16="http://schemas.microsoft.com/office/drawing/2014/main" id="{41FD1879-391B-4C63-B6CE-7827F96D06C8}"/>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9" name="Rectangle 3">
                  <a:extLst>
                    <a:ext uri="{FF2B5EF4-FFF2-40B4-BE49-F238E27FC236}">
                      <a16:creationId xmlns:a16="http://schemas.microsoft.com/office/drawing/2014/main" id="{B53D7184-1D9A-4369-BA86-9D5254244445}"/>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11" name="TextBox 10">
                <a:extLst>
                  <a:ext uri="{FF2B5EF4-FFF2-40B4-BE49-F238E27FC236}">
                    <a16:creationId xmlns:a16="http://schemas.microsoft.com/office/drawing/2014/main" id="{A3690E4F-E05F-474E-8056-35D3A0EF61FC}"/>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15" name="TextBox 14">
                <a:extLst>
                  <a:ext uri="{FF2B5EF4-FFF2-40B4-BE49-F238E27FC236}">
                    <a16:creationId xmlns:a16="http://schemas.microsoft.com/office/drawing/2014/main" id="{DC39DF76-799E-40BD-8F84-7F135B93AC96}"/>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21" name="TextBox 20">
                <a:extLst>
                  <a:ext uri="{FF2B5EF4-FFF2-40B4-BE49-F238E27FC236}">
                    <a16:creationId xmlns:a16="http://schemas.microsoft.com/office/drawing/2014/main" id="{6CCE4CDA-91EE-4798-B4C3-B5E79EFBA23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30" name="TextBox 29">
                <a:extLst>
                  <a:ext uri="{FF2B5EF4-FFF2-40B4-BE49-F238E27FC236}">
                    <a16:creationId xmlns:a16="http://schemas.microsoft.com/office/drawing/2014/main" id="{0D7D551A-C045-4DE7-B865-56947E697D2F}"/>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71" name="TextBox 70">
              <a:extLst>
                <a:ext uri="{FF2B5EF4-FFF2-40B4-BE49-F238E27FC236}">
                  <a16:creationId xmlns:a16="http://schemas.microsoft.com/office/drawing/2014/main" id="{DB34E878-08DE-404C-969D-CB15B814A1CA}"/>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Tree>
    <p:extLst>
      <p:ext uri="{BB962C8B-B14F-4D97-AF65-F5344CB8AC3E}">
        <p14:creationId xmlns:p14="http://schemas.microsoft.com/office/powerpoint/2010/main" val="404183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5DFAE27C-C45F-FB43-9368-13490FD3866E}"/>
              </a:ext>
            </a:extLst>
          </p:cNvPr>
          <p:cNvPicPr>
            <a:picLocks noChangeAspect="1"/>
          </p:cNvPicPr>
          <p:nvPr/>
        </p:nvPicPr>
        <p:blipFill rotWithShape="1">
          <a:blip r:embed="rId2">
            <a:extLst>
              <a:ext uri="{28A0092B-C50C-407E-A947-70E740481C1C}">
                <a14:useLocalDpi xmlns:a14="http://schemas.microsoft.com/office/drawing/2010/main" val="0"/>
              </a:ext>
            </a:extLst>
          </a:blip>
          <a:srcRect r="-1" b="21153"/>
          <a:stretch/>
        </p:blipFill>
        <p:spPr>
          <a:xfrm>
            <a:off x="0" y="1062717"/>
            <a:ext cx="6621463" cy="3524250"/>
          </a:xfrm>
          <a:prstGeom prst="rect">
            <a:avLst/>
          </a:prstGeom>
        </p:spPr>
      </p:pic>
      <p:sp>
        <p:nvSpPr>
          <p:cNvPr id="5" name="Text Box 9">
            <a:extLst>
              <a:ext uri="{FF2B5EF4-FFF2-40B4-BE49-F238E27FC236}">
                <a16:creationId xmlns:a16="http://schemas.microsoft.com/office/drawing/2014/main" id="{7BCDECAE-837F-6A4C-BE4F-BB0D570A984A}"/>
              </a:ext>
            </a:extLst>
          </p:cNvPr>
          <p:cNvSpPr txBox="1"/>
          <p:nvPr/>
        </p:nvSpPr>
        <p:spPr>
          <a:xfrm>
            <a:off x="5813106" y="2723364"/>
            <a:ext cx="2770414" cy="532710"/>
          </a:xfrm>
          <a:prstGeom prst="rect">
            <a:avLst/>
          </a:prstGeom>
          <a:solidFill>
            <a:schemeClr val="bg1"/>
          </a:solidFill>
        </p:spPr>
        <p:txBody>
          <a:bodyPr wrap="square" rtlCol="0">
            <a:spAutoFit/>
          </a:bodyPr>
          <a:lstStyle/>
          <a:p>
            <a:pPr algn="l">
              <a:lnSpc>
                <a:spcPct val="180000"/>
              </a:lnSpc>
            </a:pPr>
            <a:r>
              <a:rPr lang="en-US" dirty="0">
                <a:solidFill>
                  <a:schemeClr val="accent1">
                    <a:lumMod val="50000"/>
                  </a:schemeClr>
                </a:solidFill>
                <a:latin typeface="Gurmukhi MN" panose="02020600050405020304" charset="0"/>
                <a:cs typeface="Gurmukhi MN" panose="02020600050405020304" charset="0"/>
              </a:rPr>
              <a:t>7598 opportunities</a:t>
            </a:r>
          </a:p>
        </p:txBody>
      </p:sp>
      <p:sp>
        <p:nvSpPr>
          <p:cNvPr id="6" name="Rectangle 5">
            <a:extLst>
              <a:ext uri="{FF2B5EF4-FFF2-40B4-BE49-F238E27FC236}">
                <a16:creationId xmlns:a16="http://schemas.microsoft.com/office/drawing/2014/main" id="{5A430ADA-8ECB-EE49-A34C-4155302DEE03}"/>
              </a:ext>
            </a:extLst>
          </p:cNvPr>
          <p:cNvSpPr/>
          <p:nvPr/>
        </p:nvSpPr>
        <p:spPr>
          <a:xfrm>
            <a:off x="6644089" y="3133616"/>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38 features</a:t>
            </a:r>
          </a:p>
        </p:txBody>
      </p:sp>
      <p:sp>
        <p:nvSpPr>
          <p:cNvPr id="7" name="Rectangle 6">
            <a:extLst>
              <a:ext uri="{FF2B5EF4-FFF2-40B4-BE49-F238E27FC236}">
                <a16:creationId xmlns:a16="http://schemas.microsoft.com/office/drawing/2014/main" id="{3803B27F-6495-B84C-B423-B10E089F2829}"/>
              </a:ext>
            </a:extLst>
          </p:cNvPr>
          <p:cNvSpPr/>
          <p:nvPr/>
        </p:nvSpPr>
        <p:spPr>
          <a:xfrm>
            <a:off x="8640892" y="2882001"/>
            <a:ext cx="2257349" cy="369332"/>
          </a:xfrm>
          <a:prstGeom prst="rect">
            <a:avLst/>
          </a:prstGeom>
        </p:spPr>
        <p:txBody>
          <a:bodyPr wrap="none">
            <a:spAutoFit/>
          </a:bodyPr>
          <a:lstStyle/>
          <a:p>
            <a:r>
              <a:rPr lang="en-US" dirty="0">
                <a:solidFill>
                  <a:schemeClr val="accent1">
                    <a:lumMod val="50000"/>
                  </a:schemeClr>
                </a:solidFill>
                <a:latin typeface="Gurmukhi MN" panose="02020600050405020304" charset="0"/>
                <a:cs typeface="Gurmukhi MN" panose="02020600050405020304" charset="0"/>
              </a:rPr>
              <a:t>5408 opportunities</a:t>
            </a:r>
            <a:endParaRPr lang="en-US" dirty="0"/>
          </a:p>
        </p:txBody>
      </p:sp>
      <p:sp>
        <p:nvSpPr>
          <p:cNvPr id="8" name="Right Arrow 7">
            <a:extLst>
              <a:ext uri="{FF2B5EF4-FFF2-40B4-BE49-F238E27FC236}">
                <a16:creationId xmlns:a16="http://schemas.microsoft.com/office/drawing/2014/main" id="{2933A469-FEB5-ED4D-A7D0-047CC6241822}"/>
              </a:ext>
            </a:extLst>
          </p:cNvPr>
          <p:cNvSpPr/>
          <p:nvPr/>
        </p:nvSpPr>
        <p:spPr>
          <a:xfrm>
            <a:off x="8119758" y="2892423"/>
            <a:ext cx="371096" cy="412145"/>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75000"/>
                  <a:lumOff val="25000"/>
                </a:schemeClr>
              </a:solidFill>
            </a:endParaRPr>
          </a:p>
        </p:txBody>
      </p:sp>
      <p:sp>
        <p:nvSpPr>
          <p:cNvPr id="9" name="Rectangle 8">
            <a:extLst>
              <a:ext uri="{FF2B5EF4-FFF2-40B4-BE49-F238E27FC236}">
                <a16:creationId xmlns:a16="http://schemas.microsoft.com/office/drawing/2014/main" id="{42265E5B-692C-014E-8CBF-259D05425922}"/>
              </a:ext>
            </a:extLst>
          </p:cNvPr>
          <p:cNvSpPr/>
          <p:nvPr/>
        </p:nvSpPr>
        <p:spPr>
          <a:xfrm>
            <a:off x="8608872" y="3163738"/>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19 features</a:t>
            </a:r>
          </a:p>
        </p:txBody>
      </p:sp>
      <p:sp>
        <p:nvSpPr>
          <p:cNvPr id="10" name="Right Arrow 9">
            <a:extLst>
              <a:ext uri="{FF2B5EF4-FFF2-40B4-BE49-F238E27FC236}">
                <a16:creationId xmlns:a16="http://schemas.microsoft.com/office/drawing/2014/main" id="{C876764B-EFE3-714B-A5EB-096E5D20A7F9}"/>
              </a:ext>
            </a:extLst>
          </p:cNvPr>
          <p:cNvSpPr/>
          <p:nvPr/>
        </p:nvSpPr>
        <p:spPr>
          <a:xfrm>
            <a:off x="8087738" y="3346939"/>
            <a:ext cx="387068" cy="355796"/>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26BCE460-F872-3C41-A8D7-4AE2F8AC03B0}"/>
              </a:ext>
            </a:extLst>
          </p:cNvPr>
          <p:cNvSpPr/>
          <p:nvPr/>
        </p:nvSpPr>
        <p:spPr>
          <a:xfrm>
            <a:off x="6250901" y="3764689"/>
            <a:ext cx="4326826" cy="581634"/>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rPr>
              <a:t> Successfully Converted Rate: 37%</a:t>
            </a:r>
            <a:endParaRPr lang="en-US" sz="2000" dirty="0">
              <a:solidFill>
                <a:schemeClr val="accent1">
                  <a:lumMod val="50000"/>
                </a:schemeClr>
              </a:solidFill>
              <a:latin typeface="Gurmukhi MN" panose="02020600050405020304" charset="0"/>
              <a:cs typeface="Gurmukhi MN" panose="02020600050405020304" charset="0"/>
              <a:sym typeface="+mn-ea"/>
            </a:endParaRPr>
          </a:p>
        </p:txBody>
      </p:sp>
      <p:sp>
        <p:nvSpPr>
          <p:cNvPr id="12" name="TextBox 11">
            <a:extLst>
              <a:ext uri="{FF2B5EF4-FFF2-40B4-BE49-F238E27FC236}">
                <a16:creationId xmlns:a16="http://schemas.microsoft.com/office/drawing/2014/main" id="{CC304424-B6D9-6542-9905-17A3D7BD69DA}"/>
              </a:ext>
            </a:extLst>
          </p:cNvPr>
          <p:cNvSpPr txBox="1"/>
          <p:nvPr/>
        </p:nvSpPr>
        <p:spPr>
          <a:xfrm>
            <a:off x="310406" y="1192703"/>
            <a:ext cx="3386322" cy="246221"/>
          </a:xfrm>
          <a:prstGeom prst="rect">
            <a:avLst/>
          </a:prstGeom>
          <a:noFill/>
        </p:spPr>
        <p:txBody>
          <a:bodyPr wrap="square" rtlCol="0">
            <a:spAutoFit/>
          </a:bodyPr>
          <a:lstStyle/>
          <a:p>
            <a:r>
              <a:rPr lang="en-AU" sz="1000" dirty="0">
                <a:solidFill>
                  <a:schemeClr val="accent6">
                    <a:lumMod val="50000"/>
                  </a:schemeClr>
                </a:solidFill>
                <a:latin typeface="Gurmukhi MN" panose="02020600050405020304" pitchFamily="18" charset="0"/>
                <a:cs typeface="Gurmukhi MN" panose="02020600050405020304" pitchFamily="18" charset="0"/>
              </a:rPr>
              <a:t>most clients from Australia, US, Europe and Asia </a:t>
            </a:r>
            <a:endParaRPr lang="en-US" sz="1000" dirty="0">
              <a:solidFill>
                <a:schemeClr val="accent6">
                  <a:lumMod val="50000"/>
                </a:schemeClr>
              </a:solidFill>
              <a:latin typeface="Gurmukhi MN" panose="02020600050405020304" pitchFamily="18" charset="0"/>
              <a:cs typeface="Gurmukhi MN" panose="02020600050405020304" pitchFamily="18" charset="0"/>
            </a:endParaRPr>
          </a:p>
        </p:txBody>
      </p:sp>
      <p:sp>
        <p:nvSpPr>
          <p:cNvPr id="14" name="Text Placeholder 13">
            <a:extLst>
              <a:ext uri="{FF2B5EF4-FFF2-40B4-BE49-F238E27FC236}">
                <a16:creationId xmlns:a16="http://schemas.microsoft.com/office/drawing/2014/main" id="{7BECF533-01AF-5443-B151-D1A4699C09E0}"/>
              </a:ext>
            </a:extLst>
          </p:cNvPr>
          <p:cNvSpPr txBox="1">
            <a:spLocks noGrp="1"/>
          </p:cNvSpPr>
          <p:nvPr>
            <p:ph type="body" sz="quarter" idx="10"/>
          </p:nvPr>
        </p:nvSpPr>
        <p:spPr>
          <a:xfrm>
            <a:off x="86782" y="83681"/>
            <a:ext cx="11573197" cy="840230"/>
          </a:xfrm>
          <a:prstGeom prst="rect">
            <a:avLst/>
          </a:prstGeom>
          <a:noFill/>
        </p:spPr>
        <p:txBody>
          <a:bodyPr wrap="square" rtlCol="0" anchor="ctr">
            <a:spAutoFit/>
          </a:bodyPr>
          <a:lstStyle/>
          <a:p>
            <a:r>
              <a:rPr lang="en-US" dirty="0">
                <a:solidFill>
                  <a:schemeClr val="tx1">
                    <a:lumMod val="75000"/>
                    <a:lumOff val="25000"/>
                  </a:schemeClr>
                </a:solidFill>
              </a:rPr>
              <a:t>The Research Data</a:t>
            </a:r>
          </a:p>
        </p:txBody>
      </p:sp>
      <p:pic>
        <p:nvPicPr>
          <p:cNvPr id="16" name="Picture 15" descr="Chart, funnel chart&#10;&#10;Description automatically generated">
            <a:extLst>
              <a:ext uri="{FF2B5EF4-FFF2-40B4-BE49-F238E27FC236}">
                <a16:creationId xmlns:a16="http://schemas.microsoft.com/office/drawing/2014/main" id="{3A84E3EE-1F92-9549-8312-F95655C8867B}"/>
              </a:ext>
            </a:extLst>
          </p:cNvPr>
          <p:cNvPicPr>
            <a:picLocks noChangeAspect="1"/>
          </p:cNvPicPr>
          <p:nvPr/>
        </p:nvPicPr>
        <p:blipFill rotWithShape="1">
          <a:blip r:embed="rId3">
            <a:extLst>
              <a:ext uri="{28A0092B-C50C-407E-A947-70E740481C1C}">
                <a14:useLocalDpi xmlns:a14="http://schemas.microsoft.com/office/drawing/2010/main" val="0"/>
              </a:ext>
            </a:extLst>
          </a:blip>
          <a:srcRect l="16910" t="1106" r="8445" b="11121"/>
          <a:stretch/>
        </p:blipFill>
        <p:spPr>
          <a:xfrm>
            <a:off x="86782" y="4990149"/>
            <a:ext cx="8921932" cy="1721486"/>
          </a:xfrm>
          <a:prstGeom prst="rect">
            <a:avLst/>
          </a:prstGeom>
        </p:spPr>
      </p:pic>
      <p:pic>
        <p:nvPicPr>
          <p:cNvPr id="18" name="Graphic 17" descr="Smiling face outline">
            <a:extLst>
              <a:ext uri="{FF2B5EF4-FFF2-40B4-BE49-F238E27FC236}">
                <a16:creationId xmlns:a16="http://schemas.microsoft.com/office/drawing/2014/main" id="{5DBEE2AA-8579-A54F-B0FA-D2EA8273A5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8064" y="6053891"/>
            <a:ext cx="363603" cy="363603"/>
          </a:xfrm>
          <a:prstGeom prst="rect">
            <a:avLst/>
          </a:prstGeom>
        </p:spPr>
      </p:pic>
    </p:spTree>
    <p:extLst>
      <p:ext uri="{BB962C8B-B14F-4D97-AF65-F5344CB8AC3E}">
        <p14:creationId xmlns:p14="http://schemas.microsoft.com/office/powerpoint/2010/main" val="397746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P spid="9" grpId="0"/>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D84239F4-63E3-B848-9351-1BB20DDB5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717" y="0"/>
            <a:ext cx="7830934" cy="6858000"/>
          </a:xfrm>
          <a:prstGeom prst="rect">
            <a:avLst/>
          </a:prstGeom>
        </p:spPr>
      </p:pic>
      <p:sp>
        <p:nvSpPr>
          <p:cNvPr id="5" name="Rectangle 4">
            <a:extLst>
              <a:ext uri="{FF2B5EF4-FFF2-40B4-BE49-F238E27FC236}">
                <a16:creationId xmlns:a16="http://schemas.microsoft.com/office/drawing/2014/main" id="{00FFFC87-DC7C-6B43-85FC-1A8B58033C67}"/>
              </a:ext>
            </a:extLst>
          </p:cNvPr>
          <p:cNvSpPr/>
          <p:nvPr/>
        </p:nvSpPr>
        <p:spPr>
          <a:xfrm>
            <a:off x="184393" y="163204"/>
            <a:ext cx="1710725" cy="646331"/>
          </a:xfrm>
          <a:prstGeom prst="rect">
            <a:avLst/>
          </a:prstGeom>
        </p:spPr>
        <p:txBody>
          <a:bodyPr wrap="none">
            <a:spAutoFit/>
          </a:bodyPr>
          <a:lstStyle/>
          <a:p>
            <a:r>
              <a:rPr lang="en-US" b="1" dirty="0"/>
              <a:t>Opportunity </a:t>
            </a:r>
          </a:p>
          <a:p>
            <a:r>
              <a:rPr lang="en-US" b="1" dirty="0"/>
              <a:t>Closed Month</a:t>
            </a:r>
          </a:p>
        </p:txBody>
      </p:sp>
    </p:spTree>
    <p:custDataLst>
      <p:tags r:id="rId1"/>
    </p:custDataLst>
    <p:extLst>
      <p:ext uri="{BB962C8B-B14F-4D97-AF65-F5344CB8AC3E}">
        <p14:creationId xmlns:p14="http://schemas.microsoft.com/office/powerpoint/2010/main" val="2252673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EA959E-3C72-D84B-AE24-70D71E1EAEB6}"/>
              </a:ext>
            </a:extLst>
          </p:cNvPr>
          <p:cNvSpPr txBox="1"/>
          <p:nvPr/>
        </p:nvSpPr>
        <p:spPr>
          <a:xfrm>
            <a:off x="615213" y="1636813"/>
            <a:ext cx="2065502" cy="646331"/>
          </a:xfrm>
          <a:prstGeom prst="rect">
            <a:avLst/>
          </a:prstGeom>
          <a:noFill/>
        </p:spPr>
        <p:txBody>
          <a:bodyPr wrap="none" rtlCol="0">
            <a:spAutoFit/>
          </a:bodyPr>
          <a:lstStyle/>
          <a:p>
            <a:r>
              <a:rPr lang="en-US" b="1" dirty="0"/>
              <a:t>Business Types: </a:t>
            </a:r>
          </a:p>
          <a:p>
            <a:r>
              <a:rPr lang="en-US" dirty="0"/>
              <a:t> </a:t>
            </a:r>
            <a:r>
              <a:rPr lang="en-US" sz="1100" dirty="0"/>
              <a:t>AVG:35%</a:t>
            </a:r>
          </a:p>
        </p:txBody>
      </p:sp>
      <p:grpSp>
        <p:nvGrpSpPr>
          <p:cNvPr id="19" name="Group 18">
            <a:extLst>
              <a:ext uri="{FF2B5EF4-FFF2-40B4-BE49-F238E27FC236}">
                <a16:creationId xmlns:a16="http://schemas.microsoft.com/office/drawing/2014/main" id="{7915F7CC-73FE-8640-ABA7-1F93EFF9141E}"/>
              </a:ext>
            </a:extLst>
          </p:cNvPr>
          <p:cNvGrpSpPr/>
          <p:nvPr/>
        </p:nvGrpSpPr>
        <p:grpSpPr>
          <a:xfrm>
            <a:off x="5458099" y="3525453"/>
            <a:ext cx="360" cy="360"/>
            <a:chOff x="6507514" y="1324954"/>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5" name="Ink 14">
                  <a:extLst>
                    <a:ext uri="{FF2B5EF4-FFF2-40B4-BE49-F238E27FC236}">
                      <a16:creationId xmlns:a16="http://schemas.microsoft.com/office/drawing/2014/main" id="{78B2DE64-0E84-9141-AE1C-D613F3435D27}"/>
                    </a:ext>
                  </a:extLst>
                </p14:cNvPr>
                <p14:cNvContentPartPr/>
                <p14:nvPr/>
              </p14:nvContentPartPr>
              <p14:xfrm>
                <a:off x="6507514" y="1324954"/>
                <a:ext cx="360" cy="360"/>
              </p14:xfrm>
            </p:contentPart>
          </mc:Choice>
          <mc:Fallback xmlns="">
            <p:pic>
              <p:nvPicPr>
                <p:cNvPr id="15" name="Ink 14">
                  <a:extLst>
                    <a:ext uri="{FF2B5EF4-FFF2-40B4-BE49-F238E27FC236}">
                      <a16:creationId xmlns:a16="http://schemas.microsoft.com/office/drawing/2014/main" id="{78B2DE64-0E84-9141-AE1C-D613F3435D27}"/>
                    </a:ext>
                  </a:extLst>
                </p:cNvPr>
                <p:cNvPicPr/>
                <p:nvPr/>
              </p:nvPicPr>
              <p:blipFill>
                <a:blip r:embed="rId4"/>
                <a:stretch>
                  <a:fillRect/>
                </a:stretch>
              </p:blipFill>
              <p:spPr>
                <a:xfrm>
                  <a:off x="6489874" y="121695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7" name="Ink 16">
                  <a:extLst>
                    <a:ext uri="{FF2B5EF4-FFF2-40B4-BE49-F238E27FC236}">
                      <a16:creationId xmlns:a16="http://schemas.microsoft.com/office/drawing/2014/main" id="{95BCA134-E053-3C41-A97B-5AA310D3F933}"/>
                    </a:ext>
                  </a:extLst>
                </p14:cNvPr>
                <p14:cNvContentPartPr/>
                <p14:nvPr/>
              </p14:nvContentPartPr>
              <p14:xfrm>
                <a:off x="6507514" y="1324954"/>
                <a:ext cx="360" cy="360"/>
              </p14:xfrm>
            </p:contentPart>
          </mc:Choice>
          <mc:Fallback xmlns="">
            <p:pic>
              <p:nvPicPr>
                <p:cNvPr id="17" name="Ink 16">
                  <a:extLst>
                    <a:ext uri="{FF2B5EF4-FFF2-40B4-BE49-F238E27FC236}">
                      <a16:creationId xmlns:a16="http://schemas.microsoft.com/office/drawing/2014/main" id="{95BCA134-E053-3C41-A97B-5AA310D3F933}"/>
                    </a:ext>
                  </a:extLst>
                </p:cNvPr>
                <p:cNvPicPr/>
                <p:nvPr/>
              </p:nvPicPr>
              <p:blipFill>
                <a:blip r:embed="rId4"/>
                <a:stretch>
                  <a:fillRect/>
                </a:stretch>
              </p:blipFill>
              <p:spPr>
                <a:xfrm>
                  <a:off x="6489874" y="1216954"/>
                  <a:ext cx="36000" cy="216000"/>
                </a:xfrm>
                <a:prstGeom prst="rect">
                  <a:avLst/>
                </a:prstGeom>
              </p:spPr>
            </p:pic>
          </mc:Fallback>
        </mc:AlternateContent>
      </p:grpSp>
      <p:grpSp>
        <p:nvGrpSpPr>
          <p:cNvPr id="26" name="Group 25">
            <a:extLst>
              <a:ext uri="{FF2B5EF4-FFF2-40B4-BE49-F238E27FC236}">
                <a16:creationId xmlns:a16="http://schemas.microsoft.com/office/drawing/2014/main" id="{C8135385-5DC2-7341-B658-6E4D49E4F737}"/>
              </a:ext>
            </a:extLst>
          </p:cNvPr>
          <p:cNvGrpSpPr/>
          <p:nvPr/>
        </p:nvGrpSpPr>
        <p:grpSpPr>
          <a:xfrm>
            <a:off x="5482939" y="3636333"/>
            <a:ext cx="32400" cy="61200"/>
            <a:chOff x="6532354" y="1435834"/>
            <a:chExt cx="32400" cy="6120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1" name="Ink 10">
                  <a:extLst>
                    <a:ext uri="{FF2B5EF4-FFF2-40B4-BE49-F238E27FC236}">
                      <a16:creationId xmlns:a16="http://schemas.microsoft.com/office/drawing/2014/main" id="{AB1FFE1A-6445-A446-A71E-2CD6A4FA772A}"/>
                    </a:ext>
                  </a:extLst>
                </p14:cNvPr>
                <p14:cNvContentPartPr/>
                <p14:nvPr/>
              </p14:nvContentPartPr>
              <p14:xfrm>
                <a:off x="6532354" y="1496674"/>
                <a:ext cx="360" cy="360"/>
              </p14:xfrm>
            </p:contentPart>
          </mc:Choice>
          <mc:Fallback xmlns="">
            <p:pic>
              <p:nvPicPr>
                <p:cNvPr id="11" name="Ink 10">
                  <a:extLst>
                    <a:ext uri="{FF2B5EF4-FFF2-40B4-BE49-F238E27FC236}">
                      <a16:creationId xmlns:a16="http://schemas.microsoft.com/office/drawing/2014/main" id="{AB1FFE1A-6445-A446-A71E-2CD6A4FA772A}"/>
                    </a:ext>
                  </a:extLst>
                </p:cNvPr>
                <p:cNvPicPr/>
                <p:nvPr/>
              </p:nvPicPr>
              <p:blipFill>
                <a:blip r:embed="rId7"/>
                <a:stretch>
                  <a:fillRect/>
                </a:stretch>
              </p:blipFill>
              <p:spPr>
                <a:xfrm>
                  <a:off x="651435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3" name="Ink 12">
                  <a:extLst>
                    <a:ext uri="{FF2B5EF4-FFF2-40B4-BE49-F238E27FC236}">
                      <a16:creationId xmlns:a16="http://schemas.microsoft.com/office/drawing/2014/main" id="{E4CE1601-B4AA-224B-A072-A85334C8776F}"/>
                    </a:ext>
                  </a:extLst>
                </p14:cNvPr>
                <p14:cNvContentPartPr/>
                <p14:nvPr/>
              </p14:nvContentPartPr>
              <p14:xfrm>
                <a:off x="6535234" y="1496674"/>
                <a:ext cx="360" cy="360"/>
              </p14:xfrm>
            </p:contentPart>
          </mc:Choice>
          <mc:Fallback xmlns="">
            <p:pic>
              <p:nvPicPr>
                <p:cNvPr id="13" name="Ink 12">
                  <a:extLst>
                    <a:ext uri="{FF2B5EF4-FFF2-40B4-BE49-F238E27FC236}">
                      <a16:creationId xmlns:a16="http://schemas.microsoft.com/office/drawing/2014/main" id="{E4CE1601-B4AA-224B-A072-A85334C8776F}"/>
                    </a:ext>
                  </a:extLst>
                </p:cNvPr>
                <p:cNvPicPr/>
                <p:nvPr/>
              </p:nvPicPr>
              <p:blipFill>
                <a:blip r:embed="rId9"/>
                <a:stretch>
                  <a:fillRect/>
                </a:stretch>
              </p:blipFill>
              <p:spPr>
                <a:xfrm>
                  <a:off x="651759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4" name="Ink 23">
                  <a:extLst>
                    <a:ext uri="{FF2B5EF4-FFF2-40B4-BE49-F238E27FC236}">
                      <a16:creationId xmlns:a16="http://schemas.microsoft.com/office/drawing/2014/main" id="{4DAD78EF-E553-1E48-88CE-683A52F17B13}"/>
                    </a:ext>
                  </a:extLst>
                </p14:cNvPr>
                <p14:cNvContentPartPr/>
                <p14:nvPr/>
              </p14:nvContentPartPr>
              <p14:xfrm>
                <a:off x="6564394" y="1435834"/>
                <a:ext cx="360" cy="360"/>
              </p14:xfrm>
            </p:contentPart>
          </mc:Choice>
          <mc:Fallback xmlns="">
            <p:pic>
              <p:nvPicPr>
                <p:cNvPr id="24" name="Ink 23">
                  <a:extLst>
                    <a:ext uri="{FF2B5EF4-FFF2-40B4-BE49-F238E27FC236}">
                      <a16:creationId xmlns:a16="http://schemas.microsoft.com/office/drawing/2014/main" id="{4DAD78EF-E553-1E48-88CE-683A52F17B13}"/>
                    </a:ext>
                  </a:extLst>
                </p:cNvPr>
                <p:cNvPicPr/>
                <p:nvPr/>
              </p:nvPicPr>
              <p:blipFill>
                <a:blip r:embed="rId11"/>
                <a:stretch>
                  <a:fillRect/>
                </a:stretch>
              </p:blipFill>
              <p:spPr>
                <a:xfrm>
                  <a:off x="6546754" y="132819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5" name="Ink 24">
                  <a:extLst>
                    <a:ext uri="{FF2B5EF4-FFF2-40B4-BE49-F238E27FC236}">
                      <a16:creationId xmlns:a16="http://schemas.microsoft.com/office/drawing/2014/main" id="{0221AF66-BADB-4248-8C34-14BBEE4A42E7}"/>
                    </a:ext>
                  </a:extLst>
                </p14:cNvPr>
                <p14:cNvContentPartPr/>
                <p14:nvPr/>
              </p14:nvContentPartPr>
              <p14:xfrm>
                <a:off x="6564394" y="1435834"/>
                <a:ext cx="360" cy="360"/>
              </p14:xfrm>
            </p:contentPart>
          </mc:Choice>
          <mc:Fallback xmlns="">
            <p:pic>
              <p:nvPicPr>
                <p:cNvPr id="25" name="Ink 24">
                  <a:extLst>
                    <a:ext uri="{FF2B5EF4-FFF2-40B4-BE49-F238E27FC236}">
                      <a16:creationId xmlns:a16="http://schemas.microsoft.com/office/drawing/2014/main" id="{0221AF66-BADB-4248-8C34-14BBEE4A42E7}"/>
                    </a:ext>
                  </a:extLst>
                </p:cNvPr>
                <p:cNvPicPr/>
                <p:nvPr/>
              </p:nvPicPr>
              <p:blipFill>
                <a:blip r:embed="rId11"/>
                <a:stretch>
                  <a:fillRect/>
                </a:stretch>
              </p:blipFill>
              <p:spPr>
                <a:xfrm>
                  <a:off x="6546754" y="1328194"/>
                  <a:ext cx="36000" cy="216000"/>
                </a:xfrm>
                <a:prstGeom prst="rect">
                  <a:avLst/>
                </a:prstGeom>
              </p:spPr>
            </p:pic>
          </mc:Fallback>
        </mc:AlternateContent>
      </p:grpSp>
      <p:pic>
        <p:nvPicPr>
          <p:cNvPr id="8" name="Picture 7" descr="Chart&#10;&#10;Description automatically generated">
            <a:extLst>
              <a:ext uri="{FF2B5EF4-FFF2-40B4-BE49-F238E27FC236}">
                <a16:creationId xmlns:a16="http://schemas.microsoft.com/office/drawing/2014/main" id="{C0B1A8B4-936D-9D4A-BA74-72F5D7A87BF5}"/>
              </a:ext>
            </a:extLst>
          </p:cNvPr>
          <p:cNvPicPr>
            <a:picLocks noChangeAspect="1"/>
          </p:cNvPicPr>
          <p:nvPr/>
        </p:nvPicPr>
        <p:blipFill rotWithShape="1">
          <a:blip r:embed="rId13">
            <a:extLst>
              <a:ext uri="{28A0092B-C50C-407E-A947-70E740481C1C}">
                <a14:useLocalDpi xmlns:a14="http://schemas.microsoft.com/office/drawing/2010/main" val="0"/>
              </a:ext>
            </a:extLst>
          </a:blip>
          <a:srcRect r="16430"/>
          <a:stretch/>
        </p:blipFill>
        <p:spPr>
          <a:xfrm>
            <a:off x="472378" y="3184071"/>
            <a:ext cx="9618680" cy="3021979"/>
          </a:xfrm>
          <a:prstGeom prst="rect">
            <a:avLst/>
          </a:prstGeom>
        </p:spPr>
      </p:pic>
      <p:sp>
        <p:nvSpPr>
          <p:cNvPr id="5" name="TextBox 4">
            <a:extLst>
              <a:ext uri="{FF2B5EF4-FFF2-40B4-BE49-F238E27FC236}">
                <a16:creationId xmlns:a16="http://schemas.microsoft.com/office/drawing/2014/main" id="{18921C0D-B6AD-A644-841D-F2BCFD364C99}"/>
              </a:ext>
            </a:extLst>
          </p:cNvPr>
          <p:cNvSpPr txBox="1"/>
          <p:nvPr/>
        </p:nvSpPr>
        <p:spPr>
          <a:xfrm>
            <a:off x="7939247" y="2930155"/>
            <a:ext cx="1085554" cy="253916"/>
          </a:xfrm>
          <a:prstGeom prst="rect">
            <a:avLst/>
          </a:prstGeom>
          <a:noFill/>
        </p:spPr>
        <p:txBody>
          <a:bodyPr wrap="none" rtlCol="0">
            <a:spAutoFit/>
          </a:bodyPr>
          <a:lstStyle/>
          <a:p>
            <a:r>
              <a:rPr lang="en-US" sz="1050" dirty="0">
                <a:solidFill>
                  <a:schemeClr val="accent6">
                    <a:lumMod val="50000"/>
                  </a:schemeClr>
                </a:solidFill>
              </a:rPr>
              <a:t>41% converted</a:t>
            </a:r>
          </a:p>
        </p:txBody>
      </p:sp>
      <p:sp>
        <p:nvSpPr>
          <p:cNvPr id="6" name="Rectangle 5">
            <a:extLst>
              <a:ext uri="{FF2B5EF4-FFF2-40B4-BE49-F238E27FC236}">
                <a16:creationId xmlns:a16="http://schemas.microsoft.com/office/drawing/2014/main" id="{FE365EE1-4F58-724E-9F50-E84BE0D69ADC}"/>
              </a:ext>
            </a:extLst>
          </p:cNvPr>
          <p:cNvSpPr/>
          <p:nvPr/>
        </p:nvSpPr>
        <p:spPr>
          <a:xfrm>
            <a:off x="5684499" y="3468398"/>
            <a:ext cx="1124026" cy="261610"/>
          </a:xfrm>
          <a:prstGeom prst="rect">
            <a:avLst/>
          </a:prstGeom>
        </p:spPr>
        <p:txBody>
          <a:bodyPr wrap="none">
            <a:spAutoFit/>
          </a:bodyPr>
          <a:lstStyle/>
          <a:p>
            <a:r>
              <a:rPr lang="en-US" sz="1100" dirty="0"/>
              <a:t>33% converted</a:t>
            </a:r>
          </a:p>
        </p:txBody>
      </p:sp>
      <p:sp>
        <p:nvSpPr>
          <p:cNvPr id="7" name="Rectangle 6">
            <a:extLst>
              <a:ext uri="{FF2B5EF4-FFF2-40B4-BE49-F238E27FC236}">
                <a16:creationId xmlns:a16="http://schemas.microsoft.com/office/drawing/2014/main" id="{3291D6D9-4FE3-0945-BEBE-D80687CED008}"/>
              </a:ext>
            </a:extLst>
          </p:cNvPr>
          <p:cNvSpPr/>
          <p:nvPr/>
        </p:nvSpPr>
        <p:spPr>
          <a:xfrm>
            <a:off x="5141722" y="4275944"/>
            <a:ext cx="1085554" cy="253916"/>
          </a:xfrm>
          <a:prstGeom prst="rect">
            <a:avLst/>
          </a:prstGeom>
        </p:spPr>
        <p:txBody>
          <a:bodyPr wrap="none">
            <a:spAutoFit/>
          </a:bodyPr>
          <a:lstStyle/>
          <a:p>
            <a:r>
              <a:rPr lang="en-US" sz="1050" dirty="0">
                <a:solidFill>
                  <a:schemeClr val="accent6">
                    <a:lumMod val="50000"/>
                  </a:schemeClr>
                </a:solidFill>
              </a:rPr>
              <a:t>57% converted</a:t>
            </a:r>
          </a:p>
        </p:txBody>
      </p:sp>
      <p:sp>
        <p:nvSpPr>
          <p:cNvPr id="9" name="Rectangle 8">
            <a:extLst>
              <a:ext uri="{FF2B5EF4-FFF2-40B4-BE49-F238E27FC236}">
                <a16:creationId xmlns:a16="http://schemas.microsoft.com/office/drawing/2014/main" id="{5F9892FF-8F1C-0C47-A642-B1B9C74FCBC0}"/>
              </a:ext>
            </a:extLst>
          </p:cNvPr>
          <p:cNvSpPr/>
          <p:nvPr/>
        </p:nvSpPr>
        <p:spPr>
          <a:xfrm>
            <a:off x="3521519" y="5576742"/>
            <a:ext cx="1085554" cy="253916"/>
          </a:xfrm>
          <a:prstGeom prst="rect">
            <a:avLst/>
          </a:prstGeom>
        </p:spPr>
        <p:txBody>
          <a:bodyPr wrap="none">
            <a:spAutoFit/>
          </a:bodyPr>
          <a:lstStyle/>
          <a:p>
            <a:r>
              <a:rPr lang="en-US" sz="1050" dirty="0">
                <a:solidFill>
                  <a:schemeClr val="accent6">
                    <a:lumMod val="50000"/>
                  </a:schemeClr>
                </a:solidFill>
              </a:rPr>
              <a:t>50% converted</a:t>
            </a:r>
          </a:p>
        </p:txBody>
      </p:sp>
      <p:pic>
        <p:nvPicPr>
          <p:cNvPr id="18" name="Graphic 17" descr="Smiling face outline">
            <a:extLst>
              <a:ext uri="{FF2B5EF4-FFF2-40B4-BE49-F238E27FC236}">
                <a16:creationId xmlns:a16="http://schemas.microsoft.com/office/drawing/2014/main" id="{B2487111-1AB7-094F-85C2-AB7BED31F96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0" y="3084618"/>
            <a:ext cx="410142" cy="410142"/>
          </a:xfrm>
          <a:prstGeom prst="rect">
            <a:avLst/>
          </a:prstGeom>
        </p:spPr>
      </p:pic>
      <p:pic>
        <p:nvPicPr>
          <p:cNvPr id="28" name="Graphic 27" descr="Smiling face outline">
            <a:extLst>
              <a:ext uri="{FF2B5EF4-FFF2-40B4-BE49-F238E27FC236}">
                <a16:creationId xmlns:a16="http://schemas.microsoft.com/office/drawing/2014/main" id="{D3F68DD5-F11F-4540-BBDF-77CDA13794E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60514" y="4180460"/>
            <a:ext cx="364357" cy="364357"/>
          </a:xfrm>
          <a:prstGeom prst="rect">
            <a:avLst/>
          </a:prstGeom>
        </p:spPr>
      </p:pic>
      <p:pic>
        <p:nvPicPr>
          <p:cNvPr id="32" name="Graphic 31" descr="Smiling face outline">
            <a:extLst>
              <a:ext uri="{FF2B5EF4-FFF2-40B4-BE49-F238E27FC236}">
                <a16:creationId xmlns:a16="http://schemas.microsoft.com/office/drawing/2014/main" id="{A4837723-35B7-7947-A821-7C5A1E9355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5071" y="5498629"/>
            <a:ext cx="410142" cy="410142"/>
          </a:xfrm>
          <a:prstGeom prst="rect">
            <a:avLst/>
          </a:prstGeom>
        </p:spPr>
      </p:pic>
      <p:pic>
        <p:nvPicPr>
          <p:cNvPr id="21" name="Graphic 20" descr="Sad face outline">
            <a:extLst>
              <a:ext uri="{FF2B5EF4-FFF2-40B4-BE49-F238E27FC236}">
                <a16:creationId xmlns:a16="http://schemas.microsoft.com/office/drawing/2014/main" id="{EB238B1E-8593-2542-B454-8427A9173AC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41328" y="3438582"/>
            <a:ext cx="395501" cy="395501"/>
          </a:xfrm>
          <a:prstGeom prst="rect">
            <a:avLst/>
          </a:prstGeom>
        </p:spPr>
      </p:pic>
      <p:pic>
        <p:nvPicPr>
          <p:cNvPr id="20" name="Picture 19" descr="Chart&#10;&#10;Description automatically generated">
            <a:extLst>
              <a:ext uri="{FF2B5EF4-FFF2-40B4-BE49-F238E27FC236}">
                <a16:creationId xmlns:a16="http://schemas.microsoft.com/office/drawing/2014/main" id="{80BE23F9-1ACC-F84C-BCCF-5B565814592F}"/>
              </a:ext>
            </a:extLst>
          </p:cNvPr>
          <p:cNvPicPr>
            <a:picLocks noChangeAspect="1"/>
          </p:cNvPicPr>
          <p:nvPr/>
        </p:nvPicPr>
        <p:blipFill rotWithShape="1">
          <a:blip r:embed="rId13">
            <a:extLst>
              <a:ext uri="{28A0092B-C50C-407E-A947-70E740481C1C}">
                <a14:useLocalDpi xmlns:a14="http://schemas.microsoft.com/office/drawing/2010/main" val="0"/>
              </a:ext>
            </a:extLst>
          </a:blip>
          <a:srcRect l="82469" b="67855"/>
          <a:stretch/>
        </p:blipFill>
        <p:spPr>
          <a:xfrm>
            <a:off x="3196907" y="1959978"/>
            <a:ext cx="2017812" cy="971428"/>
          </a:xfrm>
          <a:prstGeom prst="rect">
            <a:avLst/>
          </a:prstGeom>
        </p:spPr>
      </p:pic>
    </p:spTree>
    <p:extLst>
      <p:ext uri="{BB962C8B-B14F-4D97-AF65-F5344CB8AC3E}">
        <p14:creationId xmlns:p14="http://schemas.microsoft.com/office/powerpoint/2010/main" val="1669644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C82CEC-0FA6-F44E-A64D-D0295813C370}"/>
              </a:ext>
            </a:extLst>
          </p:cNvPr>
          <p:cNvSpPr/>
          <p:nvPr/>
        </p:nvSpPr>
        <p:spPr>
          <a:xfrm>
            <a:off x="175098" y="265358"/>
            <a:ext cx="6096000" cy="646331"/>
          </a:xfrm>
          <a:prstGeom prst="rect">
            <a:avLst/>
          </a:prstGeom>
        </p:spPr>
        <p:txBody>
          <a:bodyPr>
            <a:spAutoFit/>
          </a:bodyPr>
          <a:lstStyle/>
          <a:p>
            <a:r>
              <a:rPr lang="en-US" b="1" dirty="0"/>
              <a:t>Industry: </a:t>
            </a:r>
          </a:p>
          <a:p>
            <a:r>
              <a:rPr lang="en-US" dirty="0"/>
              <a:t> </a:t>
            </a:r>
            <a:r>
              <a:rPr lang="en-US" sz="1100" dirty="0"/>
              <a:t>AVG: 29%</a:t>
            </a:r>
          </a:p>
        </p:txBody>
      </p:sp>
      <p:pic>
        <p:nvPicPr>
          <p:cNvPr id="4" name="Picture 3" descr="Chart, waterfall chart&#10;&#10;Description automatically generated">
            <a:extLst>
              <a:ext uri="{FF2B5EF4-FFF2-40B4-BE49-F238E27FC236}">
                <a16:creationId xmlns:a16="http://schemas.microsoft.com/office/drawing/2014/main" id="{1C16F75D-E01E-9743-9973-FF734D91EC9F}"/>
              </a:ext>
            </a:extLst>
          </p:cNvPr>
          <p:cNvPicPr>
            <a:picLocks noChangeAspect="1"/>
          </p:cNvPicPr>
          <p:nvPr/>
        </p:nvPicPr>
        <p:blipFill rotWithShape="1">
          <a:blip r:embed="rId2">
            <a:extLst>
              <a:ext uri="{28A0092B-C50C-407E-A947-70E740481C1C}">
                <a14:useLocalDpi xmlns:a14="http://schemas.microsoft.com/office/drawing/2010/main" val="0"/>
              </a:ext>
            </a:extLst>
          </a:blip>
          <a:srcRect r="18390"/>
          <a:stretch/>
        </p:blipFill>
        <p:spPr>
          <a:xfrm>
            <a:off x="646331" y="911689"/>
            <a:ext cx="8954869" cy="5822950"/>
          </a:xfrm>
          <a:prstGeom prst="rect">
            <a:avLst/>
          </a:prstGeom>
        </p:spPr>
      </p:pic>
      <p:sp>
        <p:nvSpPr>
          <p:cNvPr id="8" name="Rectangle 7">
            <a:extLst>
              <a:ext uri="{FF2B5EF4-FFF2-40B4-BE49-F238E27FC236}">
                <a16:creationId xmlns:a16="http://schemas.microsoft.com/office/drawing/2014/main" id="{192AF269-35B3-3A41-9A14-D8F6ED07A636}"/>
              </a:ext>
            </a:extLst>
          </p:cNvPr>
          <p:cNvSpPr/>
          <p:nvPr/>
        </p:nvSpPr>
        <p:spPr>
          <a:xfrm>
            <a:off x="7859560" y="679696"/>
            <a:ext cx="1085554" cy="253916"/>
          </a:xfrm>
          <a:prstGeom prst="rect">
            <a:avLst/>
          </a:prstGeom>
        </p:spPr>
        <p:txBody>
          <a:bodyPr wrap="square">
            <a:spAutoFit/>
          </a:bodyPr>
          <a:lstStyle/>
          <a:p>
            <a:r>
              <a:rPr lang="en-US" sz="1050" dirty="0">
                <a:solidFill>
                  <a:schemeClr val="accent6">
                    <a:lumMod val="50000"/>
                  </a:schemeClr>
                </a:solidFill>
              </a:rPr>
              <a:t>43% converted</a:t>
            </a:r>
          </a:p>
        </p:txBody>
      </p:sp>
      <p:sp>
        <p:nvSpPr>
          <p:cNvPr id="9" name="Rectangle 8">
            <a:extLst>
              <a:ext uri="{FF2B5EF4-FFF2-40B4-BE49-F238E27FC236}">
                <a16:creationId xmlns:a16="http://schemas.microsoft.com/office/drawing/2014/main" id="{CCDFAC7C-C165-3743-8E9D-CD905FE23696}"/>
              </a:ext>
            </a:extLst>
          </p:cNvPr>
          <p:cNvSpPr/>
          <p:nvPr/>
        </p:nvSpPr>
        <p:spPr>
          <a:xfrm>
            <a:off x="4268880" y="1765407"/>
            <a:ext cx="1085554" cy="253916"/>
          </a:xfrm>
          <a:prstGeom prst="rect">
            <a:avLst/>
          </a:prstGeom>
        </p:spPr>
        <p:txBody>
          <a:bodyPr wrap="square">
            <a:spAutoFit/>
          </a:bodyPr>
          <a:lstStyle/>
          <a:p>
            <a:r>
              <a:rPr lang="en-US" sz="1050" dirty="0">
                <a:solidFill>
                  <a:schemeClr val="accent6">
                    <a:lumMod val="50000"/>
                  </a:schemeClr>
                </a:solidFill>
              </a:rPr>
              <a:t>53% converted</a:t>
            </a:r>
          </a:p>
        </p:txBody>
      </p:sp>
      <p:sp>
        <p:nvSpPr>
          <p:cNvPr id="10" name="Rectangle 9">
            <a:extLst>
              <a:ext uri="{FF2B5EF4-FFF2-40B4-BE49-F238E27FC236}">
                <a16:creationId xmlns:a16="http://schemas.microsoft.com/office/drawing/2014/main" id="{9DBD64C0-00B2-AD44-8DDD-2D5ABDE0C59E}"/>
              </a:ext>
            </a:extLst>
          </p:cNvPr>
          <p:cNvSpPr/>
          <p:nvPr/>
        </p:nvSpPr>
        <p:spPr>
          <a:xfrm>
            <a:off x="3946580" y="2334669"/>
            <a:ext cx="1267169" cy="253916"/>
          </a:xfrm>
          <a:prstGeom prst="rect">
            <a:avLst/>
          </a:prstGeom>
        </p:spPr>
        <p:txBody>
          <a:bodyPr wrap="square">
            <a:spAutoFit/>
          </a:bodyPr>
          <a:lstStyle/>
          <a:p>
            <a:r>
              <a:rPr lang="en-US" sz="1050" dirty="0"/>
              <a:t>18% converted</a:t>
            </a:r>
          </a:p>
        </p:txBody>
      </p:sp>
      <p:pic>
        <p:nvPicPr>
          <p:cNvPr id="11" name="Graphic 10" descr="Smiling face outline">
            <a:extLst>
              <a:ext uri="{FF2B5EF4-FFF2-40B4-BE49-F238E27FC236}">
                <a16:creationId xmlns:a16="http://schemas.microsoft.com/office/drawing/2014/main" id="{F1800A60-EA69-6143-AC93-28744F1C82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9010" y="806654"/>
            <a:ext cx="410142" cy="410142"/>
          </a:xfrm>
          <a:prstGeom prst="rect">
            <a:avLst/>
          </a:prstGeom>
        </p:spPr>
      </p:pic>
      <p:pic>
        <p:nvPicPr>
          <p:cNvPr id="12" name="Graphic 11" descr="Smiling face outline">
            <a:extLst>
              <a:ext uri="{FF2B5EF4-FFF2-40B4-BE49-F238E27FC236}">
                <a16:creationId xmlns:a16="http://schemas.microsoft.com/office/drawing/2014/main" id="{C7C11CB1-9A77-CD49-A174-70B081A8D3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9010" y="1716773"/>
            <a:ext cx="410142" cy="410142"/>
          </a:xfrm>
          <a:prstGeom prst="rect">
            <a:avLst/>
          </a:prstGeom>
        </p:spPr>
      </p:pic>
      <p:pic>
        <p:nvPicPr>
          <p:cNvPr id="13" name="Graphic 12" descr="Sad face outline">
            <a:extLst>
              <a:ext uri="{FF2B5EF4-FFF2-40B4-BE49-F238E27FC236}">
                <a16:creationId xmlns:a16="http://schemas.microsoft.com/office/drawing/2014/main" id="{37D6F55F-A8E6-8E45-A19A-9BC9605769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0830" y="2193084"/>
            <a:ext cx="395501" cy="395501"/>
          </a:xfrm>
          <a:prstGeom prst="rect">
            <a:avLst/>
          </a:prstGeom>
        </p:spPr>
      </p:pic>
      <p:pic>
        <p:nvPicPr>
          <p:cNvPr id="14" name="Picture 13" descr="Chart&#10;&#10;Description automatically generated">
            <a:extLst>
              <a:ext uri="{FF2B5EF4-FFF2-40B4-BE49-F238E27FC236}">
                <a16:creationId xmlns:a16="http://schemas.microsoft.com/office/drawing/2014/main" id="{C214B1C6-A63C-F24F-8F2B-15FA72030257}"/>
              </a:ext>
            </a:extLst>
          </p:cNvPr>
          <p:cNvPicPr>
            <a:picLocks noChangeAspect="1"/>
          </p:cNvPicPr>
          <p:nvPr/>
        </p:nvPicPr>
        <p:blipFill rotWithShape="1">
          <a:blip r:embed="rId7">
            <a:extLst>
              <a:ext uri="{28A0092B-C50C-407E-A947-70E740481C1C}">
                <a14:useLocalDpi xmlns:a14="http://schemas.microsoft.com/office/drawing/2010/main" val="0"/>
              </a:ext>
            </a:extLst>
          </a:blip>
          <a:srcRect l="82469" b="67855"/>
          <a:stretch/>
        </p:blipFill>
        <p:spPr>
          <a:xfrm>
            <a:off x="8402337" y="2943286"/>
            <a:ext cx="2017812" cy="971428"/>
          </a:xfrm>
          <a:prstGeom prst="rect">
            <a:avLst/>
          </a:prstGeom>
        </p:spPr>
      </p:pic>
    </p:spTree>
    <p:extLst>
      <p:ext uri="{BB962C8B-B14F-4D97-AF65-F5344CB8AC3E}">
        <p14:creationId xmlns:p14="http://schemas.microsoft.com/office/powerpoint/2010/main" val="1913358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540F56-5C1F-634B-9180-D680D5C4ED29}"/>
              </a:ext>
            </a:extLst>
          </p:cNvPr>
          <p:cNvSpPr>
            <a:spLocks noGrp="1"/>
          </p:cNvSpPr>
          <p:nvPr>
            <p:ph type="body" sz="quarter" idx="10"/>
          </p:nvPr>
        </p:nvSpPr>
        <p:spPr/>
        <p:txBody>
          <a:bodyPr/>
          <a:lstStyle/>
          <a:p>
            <a:r>
              <a:rPr lang="en-US" dirty="0">
                <a:solidFill>
                  <a:schemeClr val="tx1">
                    <a:lumMod val="75000"/>
                    <a:lumOff val="25000"/>
                  </a:schemeClr>
                </a:solidFill>
              </a:rPr>
              <a:t>Features</a:t>
            </a:r>
            <a:r>
              <a:rPr lang="en-US" dirty="0"/>
              <a:t> </a:t>
            </a:r>
          </a:p>
        </p:txBody>
      </p:sp>
      <p:pic>
        <p:nvPicPr>
          <p:cNvPr id="3" name="Picture 2" descr="A picture containing drawing&#10;&#10;Description automatically generated">
            <a:extLst>
              <a:ext uri="{FF2B5EF4-FFF2-40B4-BE49-F238E27FC236}">
                <a16:creationId xmlns:a16="http://schemas.microsoft.com/office/drawing/2014/main" id="{FFC3F77A-D64A-C447-8CE8-88CF1DD7B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26" y="288540"/>
            <a:ext cx="765102" cy="765102"/>
          </a:xfrm>
          <a:prstGeom prst="rect">
            <a:avLst/>
          </a:prstGeom>
        </p:spPr>
      </p:pic>
      <p:sp>
        <p:nvSpPr>
          <p:cNvPr id="4" name="Rectangle 3">
            <a:extLst>
              <a:ext uri="{FF2B5EF4-FFF2-40B4-BE49-F238E27FC236}">
                <a16:creationId xmlns:a16="http://schemas.microsoft.com/office/drawing/2014/main" id="{5F4FBDA6-42A6-BA49-B16E-5FFD7F3B571E}"/>
              </a:ext>
            </a:extLst>
          </p:cNvPr>
          <p:cNvSpPr/>
          <p:nvPr/>
        </p:nvSpPr>
        <p:spPr>
          <a:xfrm>
            <a:off x="6243020" y="5519519"/>
            <a:ext cx="6096000" cy="1200329"/>
          </a:xfrm>
          <a:prstGeom prst="rect">
            <a:avLst/>
          </a:prstGeom>
        </p:spPr>
        <p:txBody>
          <a:bodyPr>
            <a:spAutoFit/>
          </a:bodyPr>
          <a:lstStyle/>
          <a:p>
            <a:pPr marL="171450" indent="-171450">
              <a:buFont typeface="Courier New" panose="02070309020205020404" pitchFamily="49" charset="0"/>
              <a:buChar char="o"/>
            </a:pPr>
            <a:r>
              <a:rPr lang="en-US" dirty="0">
                <a:solidFill>
                  <a:srgbClr val="00B0F0"/>
                </a:solidFill>
                <a:latin typeface="Arial" panose="020B0604020202020204" pitchFamily="34" charset="0"/>
              </a:rPr>
              <a:t>Dataset 1</a:t>
            </a:r>
            <a:r>
              <a:rPr lang="en-US"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dirty="0">
                <a:solidFill>
                  <a:schemeClr val="accent6"/>
                </a:solidFill>
                <a:latin typeface="Arial" panose="020B0604020202020204" pitchFamily="34" charset="0"/>
              </a:rPr>
              <a:t>Dataset 2</a:t>
            </a:r>
            <a:r>
              <a:rPr lang="en-US" dirty="0">
                <a:solidFill>
                  <a:srgbClr val="000000"/>
                </a:solidFill>
                <a:latin typeface="Arial" panose="020B0604020202020204" pitchFamily="34" charset="0"/>
              </a:rPr>
              <a:t>: Base + special-features</a:t>
            </a:r>
          </a:p>
          <a:p>
            <a:pPr marL="171450" indent="-171450">
              <a:buFont typeface="Courier New" panose="02070309020205020404" pitchFamily="49" charset="0"/>
              <a:buChar char="o"/>
            </a:pPr>
            <a:r>
              <a:rPr lang="en-US" dirty="0">
                <a:solidFill>
                  <a:srgbClr val="FFC000"/>
                </a:solidFill>
                <a:latin typeface="Arial" panose="020B0604020202020204" pitchFamily="34" charset="0"/>
              </a:rPr>
              <a:t>Dataset 3</a:t>
            </a:r>
            <a:r>
              <a:rPr lang="en-US"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dirty="0">
                <a:solidFill>
                  <a:srgbClr val="FF0000"/>
                </a:solidFill>
                <a:latin typeface="Arial" panose="020B0604020202020204" pitchFamily="34" charset="0"/>
              </a:rPr>
              <a:t>Dataset 4</a:t>
            </a:r>
            <a:r>
              <a:rPr lang="en-US" dirty="0">
                <a:latin typeface="Arial" panose="020B0604020202020204" pitchFamily="34" charset="0"/>
              </a:rPr>
              <a:t>: Base + </a:t>
            </a:r>
            <a:r>
              <a:rPr lang="en-US" dirty="0">
                <a:solidFill>
                  <a:srgbClr val="000000"/>
                </a:solidFill>
                <a:latin typeface="Arial" panose="020B0604020202020204" pitchFamily="34" charset="0"/>
              </a:rPr>
              <a:t>special-features + cross-features</a:t>
            </a:r>
          </a:p>
        </p:txBody>
      </p:sp>
      <p:sp>
        <p:nvSpPr>
          <p:cNvPr id="5" name="TextBox 4">
            <a:extLst>
              <a:ext uri="{FF2B5EF4-FFF2-40B4-BE49-F238E27FC236}">
                <a16:creationId xmlns:a16="http://schemas.microsoft.com/office/drawing/2014/main" id="{76524E86-ECEF-DB45-B272-9C15DA3C6A3B}"/>
              </a:ext>
            </a:extLst>
          </p:cNvPr>
          <p:cNvSpPr txBox="1"/>
          <p:nvPr/>
        </p:nvSpPr>
        <p:spPr>
          <a:xfrm>
            <a:off x="323529" y="2130610"/>
            <a:ext cx="10502314" cy="800219"/>
          </a:xfrm>
          <a:prstGeom prst="rect">
            <a:avLst/>
          </a:prstGeom>
          <a:noFill/>
        </p:spPr>
        <p:txBody>
          <a:bodyPr wrap="square" rtlCol="0">
            <a:spAutoFit/>
          </a:bodyPr>
          <a:lstStyle/>
          <a:p>
            <a:r>
              <a:rPr lang="en-US" b="1" dirty="0">
                <a:solidFill>
                  <a:schemeClr val="accent1">
                    <a:lumMod val="75000"/>
                  </a:schemeClr>
                </a:solidFill>
              </a:rPr>
              <a:t>Base Features</a:t>
            </a:r>
            <a:r>
              <a:rPr lang="en-US" sz="1700" b="1" dirty="0">
                <a:solidFill>
                  <a:schemeClr val="accent1">
                    <a:lumMod val="75000"/>
                  </a:schemeClr>
                </a:solidFill>
              </a:rPr>
              <a:t>:</a:t>
            </a:r>
            <a:r>
              <a:rPr lang="en-US" sz="1700" dirty="0"/>
              <a:t>  </a:t>
            </a:r>
            <a:r>
              <a:rPr lang="en-AU" sz="1400" dirty="0" err="1"/>
              <a:t>Business_Type</a:t>
            </a:r>
            <a:r>
              <a:rPr lang="en-AU" sz="1400" dirty="0"/>
              <a:t>, Industry, </a:t>
            </a:r>
            <a:r>
              <a:rPr lang="en-AU" sz="1400" dirty="0" err="1"/>
              <a:t>Industry_Sub_Type</a:t>
            </a:r>
            <a:r>
              <a:rPr lang="en-AU" sz="1400" dirty="0"/>
              <a:t>, </a:t>
            </a:r>
            <a:r>
              <a:rPr lang="en-AU" sz="1400" dirty="0" err="1"/>
              <a:t>Is_External</a:t>
            </a:r>
            <a:r>
              <a:rPr lang="en-AU" sz="1400" dirty="0"/>
              <a:t>, </a:t>
            </a:r>
            <a:r>
              <a:rPr lang="en-AU" sz="1400" dirty="0" err="1"/>
              <a:t>ParentId</a:t>
            </a:r>
            <a:r>
              <a:rPr lang="en-AU" sz="1400" dirty="0"/>
              <a:t>, </a:t>
            </a:r>
            <a:r>
              <a:rPr lang="en-AU" sz="1400" dirty="0" err="1"/>
              <a:t>RecordType.Name</a:t>
            </a:r>
            <a:r>
              <a:rPr lang="en-US" altLang="zh-CN" sz="1400" dirty="0"/>
              <a:t>,</a:t>
            </a:r>
            <a:r>
              <a:rPr lang="zh-CN" altLang="en-US" sz="1400" dirty="0"/>
              <a:t> </a:t>
            </a:r>
            <a:endParaRPr lang="en-AU" altLang="zh-CN" sz="1400" dirty="0"/>
          </a:p>
          <a:p>
            <a:r>
              <a:rPr lang="en-AU" sz="1400" dirty="0"/>
              <a:t>		</a:t>
            </a:r>
            <a:r>
              <a:rPr lang="en-AU" sz="1400" dirty="0" err="1"/>
              <a:t>RICE_Supported</a:t>
            </a:r>
            <a:r>
              <a:rPr lang="en-AU" sz="1400" dirty="0"/>
              <a:t>, </a:t>
            </a:r>
            <a:r>
              <a:rPr lang="en-AU" sz="1400" dirty="0" err="1"/>
              <a:t>Parent_Opportunity</a:t>
            </a:r>
            <a:r>
              <a:rPr lang="en-AU" sz="1400" dirty="0"/>
              <a:t>, </a:t>
            </a:r>
            <a:r>
              <a:rPr lang="en-AU" sz="1400" dirty="0" err="1"/>
              <a:t>CreatedMonth</a:t>
            </a:r>
            <a:r>
              <a:rPr lang="en-AU" sz="1400" dirty="0"/>
              <a:t>, </a:t>
            </a:r>
            <a:r>
              <a:rPr lang="en-AU" sz="1400" dirty="0" err="1"/>
              <a:t>CreatedYear</a:t>
            </a:r>
            <a:r>
              <a:rPr lang="en-AU" sz="1400" dirty="0"/>
              <a:t>, </a:t>
            </a:r>
            <a:r>
              <a:rPr lang="en-AU" sz="1400" dirty="0" err="1"/>
              <a:t>Lead_Faculty</a:t>
            </a:r>
            <a:r>
              <a:rPr lang="en-AU" sz="1400" dirty="0"/>
              <a:t>, </a:t>
            </a:r>
            <a:r>
              <a:rPr lang="en-AU" sz="1400" dirty="0" err="1"/>
              <a:t>Lead_School</a:t>
            </a:r>
            <a:r>
              <a:rPr lang="en-AU" sz="1400" dirty="0"/>
              <a:t>, </a:t>
            </a:r>
          </a:p>
          <a:p>
            <a:r>
              <a:rPr lang="en-AU" sz="1400" dirty="0"/>
              <a:t> 		</a:t>
            </a:r>
            <a:r>
              <a:rPr lang="en-AU" sz="1400" b="1" dirty="0" err="1"/>
              <a:t>tasks_events</a:t>
            </a:r>
            <a:r>
              <a:rPr lang="en-AU" sz="1400" b="1" dirty="0"/>
              <a:t> (binary variable)</a:t>
            </a:r>
          </a:p>
        </p:txBody>
      </p:sp>
      <p:sp>
        <p:nvSpPr>
          <p:cNvPr id="6" name="Rectangle 5">
            <a:extLst>
              <a:ext uri="{FF2B5EF4-FFF2-40B4-BE49-F238E27FC236}">
                <a16:creationId xmlns:a16="http://schemas.microsoft.com/office/drawing/2014/main" id="{769FDB09-3F31-9144-89FA-67E2BC150269}"/>
              </a:ext>
            </a:extLst>
          </p:cNvPr>
          <p:cNvSpPr/>
          <p:nvPr/>
        </p:nvSpPr>
        <p:spPr>
          <a:xfrm>
            <a:off x="3795819" y="1227851"/>
            <a:ext cx="4600362" cy="369332"/>
          </a:xfrm>
          <a:prstGeom prst="rect">
            <a:avLst/>
          </a:prstGeom>
        </p:spPr>
        <p:txBody>
          <a:bodyPr wrap="none">
            <a:spAutoFit/>
          </a:bodyPr>
          <a:lstStyle/>
          <a:p>
            <a:r>
              <a:rPr lang="en-US" b="1" dirty="0">
                <a:solidFill>
                  <a:schemeClr val="bg2">
                    <a:lumMod val="50000"/>
                  </a:schemeClr>
                </a:solidFill>
              </a:rPr>
              <a:t>Account, Opportunity, </a:t>
            </a:r>
            <a:r>
              <a:rPr lang="en-US" b="1" dirty="0">
                <a:solidFill>
                  <a:srgbClr val="FF0000"/>
                </a:solidFill>
              </a:rPr>
              <a:t>Tasks and Events</a:t>
            </a:r>
          </a:p>
        </p:txBody>
      </p:sp>
      <p:sp>
        <p:nvSpPr>
          <p:cNvPr id="7" name="TextBox 6">
            <a:extLst>
              <a:ext uri="{FF2B5EF4-FFF2-40B4-BE49-F238E27FC236}">
                <a16:creationId xmlns:a16="http://schemas.microsoft.com/office/drawing/2014/main" id="{F8E70EF3-27B1-AB4F-A473-42D0894D3F83}"/>
              </a:ext>
            </a:extLst>
          </p:cNvPr>
          <p:cNvSpPr txBox="1"/>
          <p:nvPr/>
        </p:nvSpPr>
        <p:spPr>
          <a:xfrm>
            <a:off x="323529" y="3123196"/>
            <a:ext cx="8029762" cy="2369880"/>
          </a:xfrm>
          <a:prstGeom prst="rect">
            <a:avLst/>
          </a:prstGeom>
          <a:noFill/>
        </p:spPr>
        <p:txBody>
          <a:bodyPr wrap="none" rtlCol="0">
            <a:spAutoFit/>
          </a:bodyPr>
          <a:lstStyle/>
          <a:p>
            <a:r>
              <a:rPr lang="en-AU" b="1" dirty="0">
                <a:solidFill>
                  <a:schemeClr val="accent1">
                    <a:lumMod val="75000"/>
                  </a:schemeClr>
                </a:solidFill>
              </a:rPr>
              <a:t>Cross Features:</a:t>
            </a:r>
            <a:r>
              <a:rPr lang="en-AU" dirty="0"/>
              <a:t> </a:t>
            </a:r>
          </a:p>
          <a:p>
            <a:pPr marL="742950" lvl="1" indent="-285750">
              <a:buFont typeface="Arial" panose="020B0604020202020204" pitchFamily="34" charset="0"/>
              <a:buChar char="•"/>
            </a:pPr>
            <a:r>
              <a:rPr lang="en-AU" sz="1400" dirty="0"/>
              <a:t>opportunity type * industry type (</a:t>
            </a:r>
            <a:r>
              <a:rPr lang="en-AU" sz="1400" dirty="0" err="1"/>
              <a:t>oppo_Industry</a:t>
            </a:r>
            <a:r>
              <a:rPr lang="en-AU" sz="1400" dirty="0"/>
              <a:t>), </a:t>
            </a:r>
          </a:p>
          <a:p>
            <a:pPr marL="742950" lvl="1" indent="-285750">
              <a:buFont typeface="Arial" panose="020B0604020202020204" pitchFamily="34" charset="0"/>
              <a:buChar char="•"/>
            </a:pPr>
            <a:r>
              <a:rPr lang="en-AU" sz="1400" dirty="0"/>
              <a:t>faculty * opportunity type (</a:t>
            </a:r>
            <a:r>
              <a:rPr lang="en-AU" sz="1400" dirty="0" err="1"/>
              <a:t>fac_oppo</a:t>
            </a:r>
            <a:r>
              <a:rPr lang="en-AU" sz="1400" dirty="0"/>
              <a:t>), </a:t>
            </a:r>
          </a:p>
          <a:p>
            <a:pPr marL="742950" lvl="1" indent="-285750">
              <a:buFont typeface="Arial" panose="020B0604020202020204" pitchFamily="34" charset="0"/>
              <a:buChar char="•"/>
            </a:pPr>
            <a:r>
              <a:rPr lang="en-AU" sz="1400" dirty="0"/>
              <a:t>opportunity type * business type (</a:t>
            </a:r>
            <a:r>
              <a:rPr lang="en-AU" sz="1400" dirty="0" err="1"/>
              <a:t>oppo_busi</a:t>
            </a:r>
            <a:r>
              <a:rPr lang="en-AU" sz="1400" dirty="0"/>
              <a:t>)</a:t>
            </a:r>
          </a:p>
          <a:p>
            <a:endParaRPr lang="en-AU" dirty="0"/>
          </a:p>
          <a:p>
            <a:r>
              <a:rPr lang="en-AU" b="1" dirty="0">
                <a:solidFill>
                  <a:schemeClr val="accent1">
                    <a:lumMod val="75000"/>
                  </a:schemeClr>
                </a:solidFill>
              </a:rPr>
              <a:t>Special Features:</a:t>
            </a:r>
            <a:endParaRPr lang="en-AU" dirty="0"/>
          </a:p>
          <a:p>
            <a:pPr marL="742950" lvl="1" indent="-285750">
              <a:buFont typeface="Arial" panose="020B0604020202020204" pitchFamily="34" charset="0"/>
              <a:buChar char="•"/>
            </a:pPr>
            <a:r>
              <a:rPr lang="en-AU" sz="1700" b="1" dirty="0">
                <a:solidFill>
                  <a:schemeClr val="accent6">
                    <a:lumMod val="50000"/>
                  </a:schemeClr>
                </a:solidFill>
              </a:rPr>
              <a:t>RN</a:t>
            </a:r>
            <a:r>
              <a:rPr lang="en-AU" dirty="0"/>
              <a:t>: </a:t>
            </a:r>
            <a:r>
              <a:rPr lang="en-AU" sz="1400" dirty="0"/>
              <a:t>The total number of opportunities created with the same account. (i.e. Row Number)</a:t>
            </a:r>
            <a:endParaRPr lang="en-AU" dirty="0"/>
          </a:p>
          <a:p>
            <a:pPr marL="742950" lvl="1" indent="-285750">
              <a:buFont typeface="Arial" panose="020B0604020202020204" pitchFamily="34" charset="0"/>
              <a:buChar char="•"/>
            </a:pPr>
            <a:r>
              <a:rPr lang="en-AU" sz="1700" b="1" dirty="0" err="1">
                <a:solidFill>
                  <a:schemeClr val="accent6">
                    <a:lumMod val="50000"/>
                  </a:schemeClr>
                </a:solidFill>
              </a:rPr>
              <a:t>f_won_before</a:t>
            </a:r>
            <a:r>
              <a:rPr lang="en-AU" sz="1400" dirty="0"/>
              <a:t>: Flag if a previous opportunity has been won with this account before.</a:t>
            </a:r>
          </a:p>
          <a:p>
            <a:pPr marL="742950" lvl="1" indent="-285750">
              <a:buFont typeface="Arial" panose="020B0604020202020204" pitchFamily="34" charset="0"/>
              <a:buChar char="•"/>
            </a:pPr>
            <a:r>
              <a:rPr lang="en-AU" sz="1700" b="1" dirty="0">
                <a:solidFill>
                  <a:schemeClr val="accent6">
                    <a:lumMod val="50000"/>
                  </a:schemeClr>
                </a:solidFill>
              </a:rPr>
              <a:t>Days</a:t>
            </a:r>
            <a:r>
              <a:rPr lang="en-AU" sz="1700" dirty="0"/>
              <a:t>: </a:t>
            </a:r>
            <a:r>
              <a:rPr lang="en-AU" sz="1400" dirty="0"/>
              <a:t>How many days were the opportunity opened.</a:t>
            </a:r>
          </a:p>
        </p:txBody>
      </p:sp>
    </p:spTree>
    <p:extLst>
      <p:ext uri="{BB962C8B-B14F-4D97-AF65-F5344CB8AC3E}">
        <p14:creationId xmlns:p14="http://schemas.microsoft.com/office/powerpoint/2010/main" val="171825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58"/>
  <p:tag name="KSO_WM_SLIDE_ID" val="diagram20200458_1"/>
  <p:tag name="KSO_WM_TEMPLATE_SUBCATEGORY" val="0"/>
  <p:tag name="KSO_WM_SLIDE_TYPE" val="text"/>
  <p:tag name="KSO_WM_SLIDE_SUBTYPE" val="picTxt"/>
  <p:tag name="KSO_WM_SLIDE_ITEM_CNT" val="0"/>
  <p:tag name="KSO_WM_SLIDE_INDEX" val="1"/>
  <p:tag name="KSO_WM_UNIT_SHOW_EDIT_AREA_INDICATION" val="1"/>
  <p:tag name="KSO_WM_SLIDE_SIZE" val="739*295"/>
  <p:tag name="KSO_WM_SLIDE_POSITION" val="110*121"/>
  <p:tag name="KSO_WM_TAG_VERSION" val="1.0"/>
  <p:tag name="KSO_WM_SLIDE_LAYOUT" val="a_d_f"/>
  <p:tag name="KSO_WM_SLIDE_LAYOUT_CNT" val="1_2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heme/theme1.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1512</TotalTime>
  <Words>2508</Words>
  <Application>Microsoft Macintosh PowerPoint</Application>
  <PresentationFormat>Widescreen</PresentationFormat>
  <Paragraphs>325</Paragraphs>
  <Slides>21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Courier New</vt:lpstr>
      <vt:lpstr>Gurmukhi MN</vt:lpstr>
      <vt:lpstr>Times New Roman</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Li</dc:creator>
  <cp:lastModifiedBy>Huang Raelene</cp:lastModifiedBy>
  <cp:revision>154</cp:revision>
  <dcterms:created xsi:type="dcterms:W3CDTF">2020-10-19T03:32:08Z</dcterms:created>
  <dcterms:modified xsi:type="dcterms:W3CDTF">2020-10-21T11:18:42Z</dcterms:modified>
</cp:coreProperties>
</file>